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6" r:id="rId1"/>
  </p:sldMasterIdLst>
  <p:notesMasterIdLst>
    <p:notesMasterId r:id="rId17"/>
  </p:notesMasterIdLst>
  <p:sldIdLst>
    <p:sldId id="256" r:id="rId2"/>
    <p:sldId id="257" r:id="rId3"/>
    <p:sldId id="267" r:id="rId4"/>
    <p:sldId id="268" r:id="rId5"/>
    <p:sldId id="258" r:id="rId6"/>
    <p:sldId id="269" r:id="rId7"/>
    <p:sldId id="270" r:id="rId8"/>
    <p:sldId id="271" r:id="rId9"/>
    <p:sldId id="272" r:id="rId10"/>
    <p:sldId id="274" r:id="rId11"/>
    <p:sldId id="275" r:id="rId12"/>
    <p:sldId id="276" r:id="rId13"/>
    <p:sldId id="273" r:id="rId14"/>
    <p:sldId id="277" r:id="rId15"/>
    <p:sldId id="264" r:id="rId16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918"/>
    <p:restoredTop sz="94706"/>
  </p:normalViewPr>
  <p:slideViewPr>
    <p:cSldViewPr snapToGrid="0" snapToObjects="1">
      <p:cViewPr varScale="1">
        <p:scale>
          <a:sx n="141" d="100"/>
          <a:sy n="141" d="100"/>
        </p:scale>
        <p:origin x="87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6F4D600-5B73-4614-8748-645BDE8FB88F}" type="doc">
      <dgm:prSet loTypeId="urn:microsoft.com/office/officeart/2005/8/layout/default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DF45C70D-9775-4B49-9A08-49C8DCDEEDAF}">
      <dgm:prSet/>
      <dgm:spPr/>
      <dgm:t>
        <a:bodyPr/>
        <a:lstStyle/>
        <a:p>
          <a:r>
            <a:rPr lang="fr-FR"/>
            <a:t>Atteindre la neutralité carbone dans la ville de Seattle d'ici 2050.</a:t>
          </a:r>
          <a:endParaRPr lang="en-US"/>
        </a:p>
      </dgm:t>
    </dgm:pt>
    <dgm:pt modelId="{9C54B4B1-A79D-4448-9719-5CE25126F363}" type="parTrans" cxnId="{22162316-BBFA-4A00-861C-0E346D4001DC}">
      <dgm:prSet/>
      <dgm:spPr/>
      <dgm:t>
        <a:bodyPr/>
        <a:lstStyle/>
        <a:p>
          <a:endParaRPr lang="en-US"/>
        </a:p>
      </dgm:t>
    </dgm:pt>
    <dgm:pt modelId="{08195862-54C1-4104-8175-A5BE79488D69}" type="sibTrans" cxnId="{22162316-BBFA-4A00-861C-0E346D4001DC}">
      <dgm:prSet/>
      <dgm:spPr/>
      <dgm:t>
        <a:bodyPr/>
        <a:lstStyle/>
        <a:p>
          <a:endParaRPr lang="en-US"/>
        </a:p>
      </dgm:t>
    </dgm:pt>
    <dgm:pt modelId="{927AB632-B20B-4EAF-B9C3-83ABDF8CCAF0}">
      <dgm:prSet/>
      <dgm:spPr/>
      <dgm:t>
        <a:bodyPr/>
        <a:lstStyle/>
        <a:p>
          <a:r>
            <a:rPr lang="fr-FR"/>
            <a:t>Prédire les émissions de CO2 et la consommation énergétique totale des bâtiments non destinés à l'habitation.</a:t>
          </a:r>
          <a:endParaRPr lang="en-US"/>
        </a:p>
      </dgm:t>
    </dgm:pt>
    <dgm:pt modelId="{3B51B356-8794-4935-A2C8-4078AAD59B22}" type="parTrans" cxnId="{32A3904C-7DAF-4DE2-A558-A0DAD093E563}">
      <dgm:prSet/>
      <dgm:spPr/>
      <dgm:t>
        <a:bodyPr/>
        <a:lstStyle/>
        <a:p>
          <a:endParaRPr lang="en-US"/>
        </a:p>
      </dgm:t>
    </dgm:pt>
    <dgm:pt modelId="{21D7F86C-48C7-4A8C-89FD-741ADC65B0E6}" type="sibTrans" cxnId="{32A3904C-7DAF-4DE2-A558-A0DAD093E563}">
      <dgm:prSet/>
      <dgm:spPr/>
      <dgm:t>
        <a:bodyPr/>
        <a:lstStyle/>
        <a:p>
          <a:endParaRPr lang="en-US"/>
        </a:p>
      </dgm:t>
    </dgm:pt>
    <dgm:pt modelId="{16055D5B-6524-4272-9F72-EFFCCE500F8A}">
      <dgm:prSet/>
      <dgm:spPr/>
      <dgm:t>
        <a:bodyPr/>
        <a:lstStyle/>
        <a:p>
          <a:r>
            <a:rPr lang="fr-FR"/>
            <a:t>Utiliser les données structurelles des bâtiments pour la prédiction.</a:t>
          </a:r>
          <a:endParaRPr lang="en-US"/>
        </a:p>
      </dgm:t>
    </dgm:pt>
    <dgm:pt modelId="{F4AC2EBC-DBF2-45BB-9184-9F7C5542A6EB}" type="parTrans" cxnId="{CAABCA17-3C27-44E6-891D-7A1EF89E1BAA}">
      <dgm:prSet/>
      <dgm:spPr/>
      <dgm:t>
        <a:bodyPr/>
        <a:lstStyle/>
        <a:p>
          <a:endParaRPr lang="en-US"/>
        </a:p>
      </dgm:t>
    </dgm:pt>
    <dgm:pt modelId="{17476AD0-BF52-469D-90BE-6111BF2E9CF2}" type="sibTrans" cxnId="{CAABCA17-3C27-44E6-891D-7A1EF89E1BAA}">
      <dgm:prSet/>
      <dgm:spPr/>
      <dgm:t>
        <a:bodyPr/>
        <a:lstStyle/>
        <a:p>
          <a:endParaRPr lang="en-US"/>
        </a:p>
      </dgm:t>
    </dgm:pt>
    <dgm:pt modelId="{2DE0861A-AFAD-4D19-A168-C71AA5C17CC2}">
      <dgm:prSet/>
      <dgm:spPr/>
      <dgm:t>
        <a:bodyPr/>
        <a:lstStyle/>
        <a:p>
          <a:r>
            <a:rPr lang="fr-FR"/>
            <a:t>Évaluer la pertinence de l'indice "ENERGY STAR Score" dans le processus de prédiction.</a:t>
          </a:r>
          <a:endParaRPr lang="en-US"/>
        </a:p>
      </dgm:t>
    </dgm:pt>
    <dgm:pt modelId="{14F30FE2-8A46-4CEC-85EB-21A303DEA563}" type="parTrans" cxnId="{A9761E53-E7F3-4543-8278-B904434B6278}">
      <dgm:prSet/>
      <dgm:spPr/>
      <dgm:t>
        <a:bodyPr/>
        <a:lstStyle/>
        <a:p>
          <a:endParaRPr lang="en-US"/>
        </a:p>
      </dgm:t>
    </dgm:pt>
    <dgm:pt modelId="{D46D35B6-9041-447D-92D7-E87CE7CCF8E0}" type="sibTrans" cxnId="{A9761E53-E7F3-4543-8278-B904434B6278}">
      <dgm:prSet/>
      <dgm:spPr/>
      <dgm:t>
        <a:bodyPr/>
        <a:lstStyle/>
        <a:p>
          <a:endParaRPr lang="en-US"/>
        </a:p>
      </dgm:t>
    </dgm:pt>
    <dgm:pt modelId="{8C80FCF7-6849-794D-9867-BEEC379343BE}" type="pres">
      <dgm:prSet presAssocID="{56F4D600-5B73-4614-8748-645BDE8FB88F}" presName="diagram" presStyleCnt="0">
        <dgm:presLayoutVars>
          <dgm:dir/>
          <dgm:resizeHandles val="exact"/>
        </dgm:presLayoutVars>
      </dgm:prSet>
      <dgm:spPr/>
    </dgm:pt>
    <dgm:pt modelId="{CD897DF4-3D9F-AB4E-99B5-87ACC3249117}" type="pres">
      <dgm:prSet presAssocID="{DF45C70D-9775-4B49-9A08-49C8DCDEEDAF}" presName="node" presStyleLbl="node1" presStyleIdx="0" presStyleCnt="4">
        <dgm:presLayoutVars>
          <dgm:bulletEnabled val="1"/>
        </dgm:presLayoutVars>
      </dgm:prSet>
      <dgm:spPr/>
    </dgm:pt>
    <dgm:pt modelId="{78A6B072-4934-6A41-99DE-B2D0A81B444D}" type="pres">
      <dgm:prSet presAssocID="{08195862-54C1-4104-8175-A5BE79488D69}" presName="sibTrans" presStyleCnt="0"/>
      <dgm:spPr/>
    </dgm:pt>
    <dgm:pt modelId="{6FF4624F-F58D-F942-82FA-1EA8721F46B7}" type="pres">
      <dgm:prSet presAssocID="{927AB632-B20B-4EAF-B9C3-83ABDF8CCAF0}" presName="node" presStyleLbl="node1" presStyleIdx="1" presStyleCnt="4">
        <dgm:presLayoutVars>
          <dgm:bulletEnabled val="1"/>
        </dgm:presLayoutVars>
      </dgm:prSet>
      <dgm:spPr/>
    </dgm:pt>
    <dgm:pt modelId="{074B9712-1C84-C04A-B5DB-7E3B6714498C}" type="pres">
      <dgm:prSet presAssocID="{21D7F86C-48C7-4A8C-89FD-741ADC65B0E6}" presName="sibTrans" presStyleCnt="0"/>
      <dgm:spPr/>
    </dgm:pt>
    <dgm:pt modelId="{0962007A-D241-1840-A3F7-16F895CE12E4}" type="pres">
      <dgm:prSet presAssocID="{16055D5B-6524-4272-9F72-EFFCCE500F8A}" presName="node" presStyleLbl="node1" presStyleIdx="2" presStyleCnt="4">
        <dgm:presLayoutVars>
          <dgm:bulletEnabled val="1"/>
        </dgm:presLayoutVars>
      </dgm:prSet>
      <dgm:spPr/>
    </dgm:pt>
    <dgm:pt modelId="{F848BBB3-398A-0B49-B908-ACFEB7AC4E16}" type="pres">
      <dgm:prSet presAssocID="{17476AD0-BF52-469D-90BE-6111BF2E9CF2}" presName="sibTrans" presStyleCnt="0"/>
      <dgm:spPr/>
    </dgm:pt>
    <dgm:pt modelId="{6CF3C6A7-A7F5-0543-9B6A-F61CE7DAB299}" type="pres">
      <dgm:prSet presAssocID="{2DE0861A-AFAD-4D19-A168-C71AA5C17CC2}" presName="node" presStyleLbl="node1" presStyleIdx="3" presStyleCnt="4">
        <dgm:presLayoutVars>
          <dgm:bulletEnabled val="1"/>
        </dgm:presLayoutVars>
      </dgm:prSet>
      <dgm:spPr/>
    </dgm:pt>
  </dgm:ptLst>
  <dgm:cxnLst>
    <dgm:cxn modelId="{22162316-BBFA-4A00-861C-0E346D4001DC}" srcId="{56F4D600-5B73-4614-8748-645BDE8FB88F}" destId="{DF45C70D-9775-4B49-9A08-49C8DCDEEDAF}" srcOrd="0" destOrd="0" parTransId="{9C54B4B1-A79D-4448-9719-5CE25126F363}" sibTransId="{08195862-54C1-4104-8175-A5BE79488D69}"/>
    <dgm:cxn modelId="{CAABCA17-3C27-44E6-891D-7A1EF89E1BAA}" srcId="{56F4D600-5B73-4614-8748-645BDE8FB88F}" destId="{16055D5B-6524-4272-9F72-EFFCCE500F8A}" srcOrd="2" destOrd="0" parTransId="{F4AC2EBC-DBF2-45BB-9184-9F7C5542A6EB}" sibTransId="{17476AD0-BF52-469D-90BE-6111BF2E9CF2}"/>
    <dgm:cxn modelId="{B63A2732-0CE0-2145-81B5-7EBA0DE3B4E4}" type="presOf" srcId="{2DE0861A-AFAD-4D19-A168-C71AA5C17CC2}" destId="{6CF3C6A7-A7F5-0543-9B6A-F61CE7DAB299}" srcOrd="0" destOrd="0" presId="urn:microsoft.com/office/officeart/2005/8/layout/default"/>
    <dgm:cxn modelId="{EC09A73F-6AA1-5849-9021-54FAF24F96F8}" type="presOf" srcId="{16055D5B-6524-4272-9F72-EFFCCE500F8A}" destId="{0962007A-D241-1840-A3F7-16F895CE12E4}" srcOrd="0" destOrd="0" presId="urn:microsoft.com/office/officeart/2005/8/layout/default"/>
    <dgm:cxn modelId="{32A3904C-7DAF-4DE2-A558-A0DAD093E563}" srcId="{56F4D600-5B73-4614-8748-645BDE8FB88F}" destId="{927AB632-B20B-4EAF-B9C3-83ABDF8CCAF0}" srcOrd="1" destOrd="0" parTransId="{3B51B356-8794-4935-A2C8-4078AAD59B22}" sibTransId="{21D7F86C-48C7-4A8C-89FD-741ADC65B0E6}"/>
    <dgm:cxn modelId="{A9761E53-E7F3-4543-8278-B904434B6278}" srcId="{56F4D600-5B73-4614-8748-645BDE8FB88F}" destId="{2DE0861A-AFAD-4D19-A168-C71AA5C17CC2}" srcOrd="3" destOrd="0" parTransId="{14F30FE2-8A46-4CEC-85EB-21A303DEA563}" sibTransId="{D46D35B6-9041-447D-92D7-E87CE7CCF8E0}"/>
    <dgm:cxn modelId="{38D66B7A-F3EF-F943-856E-B5D8A072F64F}" type="presOf" srcId="{927AB632-B20B-4EAF-B9C3-83ABDF8CCAF0}" destId="{6FF4624F-F58D-F942-82FA-1EA8721F46B7}" srcOrd="0" destOrd="0" presId="urn:microsoft.com/office/officeart/2005/8/layout/default"/>
    <dgm:cxn modelId="{B83DD89D-2926-A741-AE0A-41C4965ADF55}" type="presOf" srcId="{56F4D600-5B73-4614-8748-645BDE8FB88F}" destId="{8C80FCF7-6849-794D-9867-BEEC379343BE}" srcOrd="0" destOrd="0" presId="urn:microsoft.com/office/officeart/2005/8/layout/default"/>
    <dgm:cxn modelId="{CC9257FC-E6F3-D648-8E13-B250445D8E68}" type="presOf" srcId="{DF45C70D-9775-4B49-9A08-49C8DCDEEDAF}" destId="{CD897DF4-3D9F-AB4E-99B5-87ACC3249117}" srcOrd="0" destOrd="0" presId="urn:microsoft.com/office/officeart/2005/8/layout/default"/>
    <dgm:cxn modelId="{27C024F5-7E3E-9544-A729-6C684AE539B1}" type="presParOf" srcId="{8C80FCF7-6849-794D-9867-BEEC379343BE}" destId="{CD897DF4-3D9F-AB4E-99B5-87ACC3249117}" srcOrd="0" destOrd="0" presId="urn:microsoft.com/office/officeart/2005/8/layout/default"/>
    <dgm:cxn modelId="{273157A2-320B-6B48-AC2B-EA1B5CAD87BB}" type="presParOf" srcId="{8C80FCF7-6849-794D-9867-BEEC379343BE}" destId="{78A6B072-4934-6A41-99DE-B2D0A81B444D}" srcOrd="1" destOrd="0" presId="urn:microsoft.com/office/officeart/2005/8/layout/default"/>
    <dgm:cxn modelId="{635B4064-A65B-F945-B0B3-337F3BE87A4B}" type="presParOf" srcId="{8C80FCF7-6849-794D-9867-BEEC379343BE}" destId="{6FF4624F-F58D-F942-82FA-1EA8721F46B7}" srcOrd="2" destOrd="0" presId="urn:microsoft.com/office/officeart/2005/8/layout/default"/>
    <dgm:cxn modelId="{2D5CD4A3-7F37-5D4C-919B-F6EBBA86EE5E}" type="presParOf" srcId="{8C80FCF7-6849-794D-9867-BEEC379343BE}" destId="{074B9712-1C84-C04A-B5DB-7E3B6714498C}" srcOrd="3" destOrd="0" presId="urn:microsoft.com/office/officeart/2005/8/layout/default"/>
    <dgm:cxn modelId="{43B70C04-18B1-6F44-9A77-D6029133F6A3}" type="presParOf" srcId="{8C80FCF7-6849-794D-9867-BEEC379343BE}" destId="{0962007A-D241-1840-A3F7-16F895CE12E4}" srcOrd="4" destOrd="0" presId="urn:microsoft.com/office/officeart/2005/8/layout/default"/>
    <dgm:cxn modelId="{BB3256EA-0379-3242-8BD3-86B0A685AB21}" type="presParOf" srcId="{8C80FCF7-6849-794D-9867-BEEC379343BE}" destId="{F848BBB3-398A-0B49-B908-ACFEB7AC4E16}" srcOrd="5" destOrd="0" presId="urn:microsoft.com/office/officeart/2005/8/layout/default"/>
    <dgm:cxn modelId="{EDB5BA46-0205-D64D-849F-5BE619217EFF}" type="presParOf" srcId="{8C80FCF7-6849-794D-9867-BEEC379343BE}" destId="{6CF3C6A7-A7F5-0543-9B6A-F61CE7DAB299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66AEC33-00E7-4765-9836-AFE92D5245E1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1E609559-527C-42AE-A364-64E0F1B5C7DA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fr-FR" b="0" i="0"/>
            <a:t>Problématique et découvertes de données : Introduction et découvertes initiales.</a:t>
          </a:r>
          <a:endParaRPr lang="en-US"/>
        </a:p>
      </dgm:t>
    </dgm:pt>
    <dgm:pt modelId="{0422135D-8987-4D67-950D-DFE54CBAB4A3}" type="parTrans" cxnId="{A8E1726C-C516-4FEE-8A64-F1656EAFC0BF}">
      <dgm:prSet/>
      <dgm:spPr/>
      <dgm:t>
        <a:bodyPr/>
        <a:lstStyle/>
        <a:p>
          <a:endParaRPr lang="en-US" sz="2400"/>
        </a:p>
      </dgm:t>
    </dgm:pt>
    <dgm:pt modelId="{DE836331-A71B-46DC-AAA2-9A41AA04B9A1}" type="sibTrans" cxnId="{A8E1726C-C516-4FEE-8A64-F1656EAFC0BF}">
      <dgm:prSet/>
      <dgm:spPr/>
      <dgm:t>
        <a:bodyPr/>
        <a:lstStyle/>
        <a:p>
          <a:endParaRPr lang="en-US"/>
        </a:p>
      </dgm:t>
    </dgm:pt>
    <dgm:pt modelId="{D2D85E6F-2F12-421D-BEBF-E32B7690C693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fr-FR" b="0" i="0"/>
            <a:t>Préparation des données : Nettoyage, encodage et normalisation des caractéristiques.</a:t>
          </a:r>
          <a:endParaRPr lang="en-US"/>
        </a:p>
      </dgm:t>
    </dgm:pt>
    <dgm:pt modelId="{6B027AE2-0225-48D1-B267-65377C03A267}" type="parTrans" cxnId="{A4EEDAB7-CAF6-4357-BE34-7A6C2F77DDFD}">
      <dgm:prSet/>
      <dgm:spPr/>
      <dgm:t>
        <a:bodyPr/>
        <a:lstStyle/>
        <a:p>
          <a:endParaRPr lang="en-US" sz="2400"/>
        </a:p>
      </dgm:t>
    </dgm:pt>
    <dgm:pt modelId="{F10F81F4-3D25-4DD6-862E-C3EEC5A5352E}" type="sibTrans" cxnId="{A4EEDAB7-CAF6-4357-BE34-7A6C2F77DDFD}">
      <dgm:prSet/>
      <dgm:spPr/>
      <dgm:t>
        <a:bodyPr/>
        <a:lstStyle/>
        <a:p>
          <a:endParaRPr lang="en-US"/>
        </a:p>
      </dgm:t>
    </dgm:pt>
    <dgm:pt modelId="{75653C5B-CC8B-4473-B351-5BA2AF37B3F6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fr-FR" b="0" i="0"/>
            <a:t>Modélisations : Différents modèles de régression utilisés.</a:t>
          </a:r>
          <a:endParaRPr lang="en-US"/>
        </a:p>
      </dgm:t>
    </dgm:pt>
    <dgm:pt modelId="{22C58A8A-3735-4D16-B102-44A741D6B588}" type="parTrans" cxnId="{D9B3B89F-BBCA-4116-9185-777882F2CE6C}">
      <dgm:prSet/>
      <dgm:spPr/>
      <dgm:t>
        <a:bodyPr/>
        <a:lstStyle/>
        <a:p>
          <a:endParaRPr lang="en-US" sz="2400"/>
        </a:p>
      </dgm:t>
    </dgm:pt>
    <dgm:pt modelId="{D4B754BC-2564-4FE0-B3DC-1622CF1A026B}" type="sibTrans" cxnId="{D9B3B89F-BBCA-4116-9185-777882F2CE6C}">
      <dgm:prSet/>
      <dgm:spPr/>
      <dgm:t>
        <a:bodyPr/>
        <a:lstStyle/>
        <a:p>
          <a:endParaRPr lang="en-US"/>
        </a:p>
      </dgm:t>
    </dgm:pt>
    <dgm:pt modelId="{09309AD4-7A45-47E1-A33E-FBF34A946AFB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fr-FR" b="0" i="0"/>
            <a:t>Évaluation du score Energy Star : Évaluation des performances des modèles.</a:t>
          </a:r>
          <a:endParaRPr lang="en-US"/>
        </a:p>
      </dgm:t>
    </dgm:pt>
    <dgm:pt modelId="{0B0D0DD4-76FD-4CF4-967D-75AB9492C8B8}" type="parTrans" cxnId="{8FC932A9-7BF6-4614-82EE-3B1368936F03}">
      <dgm:prSet/>
      <dgm:spPr/>
      <dgm:t>
        <a:bodyPr/>
        <a:lstStyle/>
        <a:p>
          <a:endParaRPr lang="en-US" sz="2400"/>
        </a:p>
      </dgm:t>
    </dgm:pt>
    <dgm:pt modelId="{105956A0-687C-40FE-8F21-3089FEDD9E00}" type="sibTrans" cxnId="{8FC932A9-7BF6-4614-82EE-3B1368936F03}">
      <dgm:prSet/>
      <dgm:spPr/>
      <dgm:t>
        <a:bodyPr/>
        <a:lstStyle/>
        <a:p>
          <a:endParaRPr lang="en-US"/>
        </a:p>
      </dgm:t>
    </dgm:pt>
    <dgm:pt modelId="{8EAD7BAD-9059-4EA6-8A10-E8C1393F34F4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fr-FR" b="0" i="0"/>
            <a:t>Conclusion : Résultats et implications.</a:t>
          </a:r>
          <a:endParaRPr lang="en-US"/>
        </a:p>
      </dgm:t>
    </dgm:pt>
    <dgm:pt modelId="{EAAD7D43-F2E0-4ED8-BF35-369841054800}" type="parTrans" cxnId="{517D7A20-090E-4238-A03A-F96A370B8B4C}">
      <dgm:prSet/>
      <dgm:spPr/>
      <dgm:t>
        <a:bodyPr/>
        <a:lstStyle/>
        <a:p>
          <a:endParaRPr lang="en-US" sz="2400"/>
        </a:p>
      </dgm:t>
    </dgm:pt>
    <dgm:pt modelId="{B14D99F4-66D5-457C-8046-BC403C38A52D}" type="sibTrans" cxnId="{517D7A20-090E-4238-A03A-F96A370B8B4C}">
      <dgm:prSet/>
      <dgm:spPr/>
      <dgm:t>
        <a:bodyPr/>
        <a:lstStyle/>
        <a:p>
          <a:endParaRPr lang="en-US"/>
        </a:p>
      </dgm:t>
    </dgm:pt>
    <dgm:pt modelId="{F88BAD10-7F83-4D66-95FF-93727E7B32BE}" type="pres">
      <dgm:prSet presAssocID="{166AEC33-00E7-4765-9836-AFE92D5245E1}" presName="root" presStyleCnt="0">
        <dgm:presLayoutVars>
          <dgm:dir/>
          <dgm:resizeHandles val="exact"/>
        </dgm:presLayoutVars>
      </dgm:prSet>
      <dgm:spPr/>
    </dgm:pt>
    <dgm:pt modelId="{D40F5314-1CF1-41D4-97C2-C9E6E5B80E42}" type="pres">
      <dgm:prSet presAssocID="{1E609559-527C-42AE-A364-64E0F1B5C7DA}" presName="compNode" presStyleCnt="0"/>
      <dgm:spPr/>
    </dgm:pt>
    <dgm:pt modelId="{40814302-28DF-4FDB-89B7-1513EEF51396}" type="pres">
      <dgm:prSet presAssocID="{1E609559-527C-42AE-A364-64E0F1B5C7DA}" presName="iconBgRect" presStyleLbl="bgShp" presStyleIdx="0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34E5021C-CDDB-4A66-9DA8-C6E699121060}" type="pres">
      <dgm:prSet presAssocID="{1E609559-527C-42AE-A364-64E0F1B5C7DA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231D203E-6448-434D-8BDA-26E8A8277046}" type="pres">
      <dgm:prSet presAssocID="{1E609559-527C-42AE-A364-64E0F1B5C7DA}" presName="spaceRect" presStyleCnt="0"/>
      <dgm:spPr/>
    </dgm:pt>
    <dgm:pt modelId="{76B8E69B-653B-44BF-8C75-560D8F343197}" type="pres">
      <dgm:prSet presAssocID="{1E609559-527C-42AE-A364-64E0F1B5C7DA}" presName="textRect" presStyleLbl="revTx" presStyleIdx="0" presStyleCnt="5">
        <dgm:presLayoutVars>
          <dgm:chMax val="1"/>
          <dgm:chPref val="1"/>
        </dgm:presLayoutVars>
      </dgm:prSet>
      <dgm:spPr/>
    </dgm:pt>
    <dgm:pt modelId="{6C3B6806-0B84-4EDF-9E65-626E114584CC}" type="pres">
      <dgm:prSet presAssocID="{DE836331-A71B-46DC-AAA2-9A41AA04B9A1}" presName="sibTrans" presStyleCnt="0"/>
      <dgm:spPr/>
    </dgm:pt>
    <dgm:pt modelId="{1CC32FB1-110D-4ED7-A4AD-7456841959C4}" type="pres">
      <dgm:prSet presAssocID="{D2D85E6F-2F12-421D-BEBF-E32B7690C693}" presName="compNode" presStyleCnt="0"/>
      <dgm:spPr/>
    </dgm:pt>
    <dgm:pt modelId="{B2A34778-C471-4691-81F9-A3EEE901081D}" type="pres">
      <dgm:prSet presAssocID="{D2D85E6F-2F12-421D-BEBF-E32B7690C693}" presName="iconBgRect" presStyleLbl="bgShp" presStyleIdx="1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5CE8DB4C-FB3A-45F0-8BFE-2C7C7CFA486E}" type="pres">
      <dgm:prSet presAssocID="{D2D85E6F-2F12-421D-BEBF-E32B7690C693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de-barres"/>
        </a:ext>
      </dgm:extLst>
    </dgm:pt>
    <dgm:pt modelId="{94CB1A43-A987-4232-95B7-89091773DBCE}" type="pres">
      <dgm:prSet presAssocID="{D2D85E6F-2F12-421D-BEBF-E32B7690C693}" presName="spaceRect" presStyleCnt="0"/>
      <dgm:spPr/>
    </dgm:pt>
    <dgm:pt modelId="{F9D5D611-630B-4861-AB8E-DBA15991BA25}" type="pres">
      <dgm:prSet presAssocID="{D2D85E6F-2F12-421D-BEBF-E32B7690C693}" presName="textRect" presStyleLbl="revTx" presStyleIdx="1" presStyleCnt="5">
        <dgm:presLayoutVars>
          <dgm:chMax val="1"/>
          <dgm:chPref val="1"/>
        </dgm:presLayoutVars>
      </dgm:prSet>
      <dgm:spPr/>
    </dgm:pt>
    <dgm:pt modelId="{A28C0837-9DC6-44DF-A177-EE17766F1336}" type="pres">
      <dgm:prSet presAssocID="{F10F81F4-3D25-4DD6-862E-C3EEC5A5352E}" presName="sibTrans" presStyleCnt="0"/>
      <dgm:spPr/>
    </dgm:pt>
    <dgm:pt modelId="{3E5C079B-FDB5-4F9D-8C4E-B1981E5E50D3}" type="pres">
      <dgm:prSet presAssocID="{75653C5B-CC8B-4473-B351-5BA2AF37B3F6}" presName="compNode" presStyleCnt="0"/>
      <dgm:spPr/>
    </dgm:pt>
    <dgm:pt modelId="{6144065C-A2FC-4AEE-8C13-13FEF08E5B62}" type="pres">
      <dgm:prSet presAssocID="{75653C5B-CC8B-4473-B351-5BA2AF37B3F6}" presName="iconBgRect" presStyleLbl="bgShp" presStyleIdx="2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74F37BE9-33A0-4AE9-B2AE-2F044A151A12}" type="pres">
      <dgm:prSet presAssocID="{75653C5B-CC8B-4473-B351-5BA2AF37B3F6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bleau"/>
        </a:ext>
      </dgm:extLst>
    </dgm:pt>
    <dgm:pt modelId="{644E9247-9541-4119-AA96-3D4315BD3254}" type="pres">
      <dgm:prSet presAssocID="{75653C5B-CC8B-4473-B351-5BA2AF37B3F6}" presName="spaceRect" presStyleCnt="0"/>
      <dgm:spPr/>
    </dgm:pt>
    <dgm:pt modelId="{AA06D25E-DA5F-4B04-A19D-EE6A34186F90}" type="pres">
      <dgm:prSet presAssocID="{75653C5B-CC8B-4473-B351-5BA2AF37B3F6}" presName="textRect" presStyleLbl="revTx" presStyleIdx="2" presStyleCnt="5">
        <dgm:presLayoutVars>
          <dgm:chMax val="1"/>
          <dgm:chPref val="1"/>
        </dgm:presLayoutVars>
      </dgm:prSet>
      <dgm:spPr/>
    </dgm:pt>
    <dgm:pt modelId="{6991C9CF-5EF3-449E-A165-FAD6D8E7C634}" type="pres">
      <dgm:prSet presAssocID="{D4B754BC-2564-4FE0-B3DC-1622CF1A026B}" presName="sibTrans" presStyleCnt="0"/>
      <dgm:spPr/>
    </dgm:pt>
    <dgm:pt modelId="{49E3D34E-2E95-49FC-A361-25E37E8482B7}" type="pres">
      <dgm:prSet presAssocID="{09309AD4-7A45-47E1-A33E-FBF34A946AFB}" presName="compNode" presStyleCnt="0"/>
      <dgm:spPr/>
    </dgm:pt>
    <dgm:pt modelId="{5A97765D-A867-497D-B6A3-10160682EA11}" type="pres">
      <dgm:prSet presAssocID="{09309AD4-7A45-47E1-A33E-FBF34A946AFB}" presName="iconBgRect" presStyleLbl="bgShp" presStyleIdx="3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F23D1CE6-CC6D-4F6D-AB69-2250E54EFB55}" type="pres">
      <dgm:prSet presAssocID="{09309AD4-7A45-47E1-A33E-FBF34A946AFB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che"/>
        </a:ext>
      </dgm:extLst>
    </dgm:pt>
    <dgm:pt modelId="{B98E1509-508A-4441-A8B4-8895503B9F57}" type="pres">
      <dgm:prSet presAssocID="{09309AD4-7A45-47E1-A33E-FBF34A946AFB}" presName="spaceRect" presStyleCnt="0"/>
      <dgm:spPr/>
    </dgm:pt>
    <dgm:pt modelId="{B24B87D7-8C1A-44EA-9FE1-EEA2814B4FEF}" type="pres">
      <dgm:prSet presAssocID="{09309AD4-7A45-47E1-A33E-FBF34A946AFB}" presName="textRect" presStyleLbl="revTx" presStyleIdx="3" presStyleCnt="5">
        <dgm:presLayoutVars>
          <dgm:chMax val="1"/>
          <dgm:chPref val="1"/>
        </dgm:presLayoutVars>
      </dgm:prSet>
      <dgm:spPr/>
    </dgm:pt>
    <dgm:pt modelId="{352C7362-B3A0-4E7F-AE6F-35094ECED48E}" type="pres">
      <dgm:prSet presAssocID="{105956A0-687C-40FE-8F21-3089FEDD9E00}" presName="sibTrans" presStyleCnt="0"/>
      <dgm:spPr/>
    </dgm:pt>
    <dgm:pt modelId="{2E4E6756-597E-455A-B1DF-D6889D315F56}" type="pres">
      <dgm:prSet presAssocID="{8EAD7BAD-9059-4EA6-8A10-E8C1393F34F4}" presName="compNode" presStyleCnt="0"/>
      <dgm:spPr/>
    </dgm:pt>
    <dgm:pt modelId="{64AA44DA-8094-4A35-BC86-904F5003280F}" type="pres">
      <dgm:prSet presAssocID="{8EAD7BAD-9059-4EA6-8A10-E8C1393F34F4}" presName="iconBgRect" presStyleLbl="bgShp" presStyleIdx="4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AB630482-B296-43E1-BD77-F28A260EFBF8}" type="pres">
      <dgm:prSet presAssocID="{8EAD7BAD-9059-4EA6-8A10-E8C1393F34F4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itations"/>
        </a:ext>
      </dgm:extLst>
    </dgm:pt>
    <dgm:pt modelId="{57128F87-D4BA-449E-95F2-B3D3A16CAAB8}" type="pres">
      <dgm:prSet presAssocID="{8EAD7BAD-9059-4EA6-8A10-E8C1393F34F4}" presName="spaceRect" presStyleCnt="0"/>
      <dgm:spPr/>
    </dgm:pt>
    <dgm:pt modelId="{857DF0BB-AA8F-441F-8158-046FA7B851E0}" type="pres">
      <dgm:prSet presAssocID="{8EAD7BAD-9059-4EA6-8A10-E8C1393F34F4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F609DB1B-CD80-D34B-B5E5-92C0AD8FA587}" type="presOf" srcId="{09309AD4-7A45-47E1-A33E-FBF34A946AFB}" destId="{B24B87D7-8C1A-44EA-9FE1-EEA2814B4FEF}" srcOrd="0" destOrd="0" presId="urn:microsoft.com/office/officeart/2018/5/layout/IconLeafLabelList"/>
    <dgm:cxn modelId="{517D7A20-090E-4238-A03A-F96A370B8B4C}" srcId="{166AEC33-00E7-4765-9836-AFE92D5245E1}" destId="{8EAD7BAD-9059-4EA6-8A10-E8C1393F34F4}" srcOrd="4" destOrd="0" parTransId="{EAAD7D43-F2E0-4ED8-BF35-369841054800}" sibTransId="{B14D99F4-66D5-457C-8046-BC403C38A52D}"/>
    <dgm:cxn modelId="{C4D2E744-4A9F-6540-9D10-4EDC66EDCAF2}" type="presOf" srcId="{166AEC33-00E7-4765-9836-AFE92D5245E1}" destId="{F88BAD10-7F83-4D66-95FF-93727E7B32BE}" srcOrd="0" destOrd="0" presId="urn:microsoft.com/office/officeart/2018/5/layout/IconLeafLabelList"/>
    <dgm:cxn modelId="{A8E1726C-C516-4FEE-8A64-F1656EAFC0BF}" srcId="{166AEC33-00E7-4765-9836-AFE92D5245E1}" destId="{1E609559-527C-42AE-A364-64E0F1B5C7DA}" srcOrd="0" destOrd="0" parTransId="{0422135D-8987-4D67-950D-DFE54CBAB4A3}" sibTransId="{DE836331-A71B-46DC-AAA2-9A41AA04B9A1}"/>
    <dgm:cxn modelId="{8F462577-61CD-9845-B558-AE53F8D1A751}" type="presOf" srcId="{D2D85E6F-2F12-421D-BEBF-E32B7690C693}" destId="{F9D5D611-630B-4861-AB8E-DBA15991BA25}" srcOrd="0" destOrd="0" presId="urn:microsoft.com/office/officeart/2018/5/layout/IconLeafLabelList"/>
    <dgm:cxn modelId="{DB01C49B-4FD0-5D42-A96B-55C94CC2D4A9}" type="presOf" srcId="{75653C5B-CC8B-4473-B351-5BA2AF37B3F6}" destId="{AA06D25E-DA5F-4B04-A19D-EE6A34186F90}" srcOrd="0" destOrd="0" presId="urn:microsoft.com/office/officeart/2018/5/layout/IconLeafLabelList"/>
    <dgm:cxn modelId="{D9B3B89F-BBCA-4116-9185-777882F2CE6C}" srcId="{166AEC33-00E7-4765-9836-AFE92D5245E1}" destId="{75653C5B-CC8B-4473-B351-5BA2AF37B3F6}" srcOrd="2" destOrd="0" parTransId="{22C58A8A-3735-4D16-B102-44A741D6B588}" sibTransId="{D4B754BC-2564-4FE0-B3DC-1622CF1A026B}"/>
    <dgm:cxn modelId="{8FC932A9-7BF6-4614-82EE-3B1368936F03}" srcId="{166AEC33-00E7-4765-9836-AFE92D5245E1}" destId="{09309AD4-7A45-47E1-A33E-FBF34A946AFB}" srcOrd="3" destOrd="0" parTransId="{0B0D0DD4-76FD-4CF4-967D-75AB9492C8B8}" sibTransId="{105956A0-687C-40FE-8F21-3089FEDD9E00}"/>
    <dgm:cxn modelId="{9D7B78B0-7AFD-9244-8559-89DE92F07837}" type="presOf" srcId="{8EAD7BAD-9059-4EA6-8A10-E8C1393F34F4}" destId="{857DF0BB-AA8F-441F-8158-046FA7B851E0}" srcOrd="0" destOrd="0" presId="urn:microsoft.com/office/officeart/2018/5/layout/IconLeafLabelList"/>
    <dgm:cxn modelId="{A4EEDAB7-CAF6-4357-BE34-7A6C2F77DDFD}" srcId="{166AEC33-00E7-4765-9836-AFE92D5245E1}" destId="{D2D85E6F-2F12-421D-BEBF-E32B7690C693}" srcOrd="1" destOrd="0" parTransId="{6B027AE2-0225-48D1-B267-65377C03A267}" sibTransId="{F10F81F4-3D25-4DD6-862E-C3EEC5A5352E}"/>
    <dgm:cxn modelId="{A51F4BC1-1F24-B843-813B-78D849A27257}" type="presOf" srcId="{1E609559-527C-42AE-A364-64E0F1B5C7DA}" destId="{76B8E69B-653B-44BF-8C75-560D8F343197}" srcOrd="0" destOrd="0" presId="urn:microsoft.com/office/officeart/2018/5/layout/IconLeafLabelList"/>
    <dgm:cxn modelId="{F6E7A684-82A4-264A-BE51-35EE4FDC597C}" type="presParOf" srcId="{F88BAD10-7F83-4D66-95FF-93727E7B32BE}" destId="{D40F5314-1CF1-41D4-97C2-C9E6E5B80E42}" srcOrd="0" destOrd="0" presId="urn:microsoft.com/office/officeart/2018/5/layout/IconLeafLabelList"/>
    <dgm:cxn modelId="{4A74CD35-6D2B-4146-B87A-8DE6E4C6364F}" type="presParOf" srcId="{D40F5314-1CF1-41D4-97C2-C9E6E5B80E42}" destId="{40814302-28DF-4FDB-89B7-1513EEF51396}" srcOrd="0" destOrd="0" presId="urn:microsoft.com/office/officeart/2018/5/layout/IconLeafLabelList"/>
    <dgm:cxn modelId="{86344DCE-5111-A94A-9985-F3279BAD8570}" type="presParOf" srcId="{D40F5314-1CF1-41D4-97C2-C9E6E5B80E42}" destId="{34E5021C-CDDB-4A66-9DA8-C6E699121060}" srcOrd="1" destOrd="0" presId="urn:microsoft.com/office/officeart/2018/5/layout/IconLeafLabelList"/>
    <dgm:cxn modelId="{F742BB02-5DC0-9343-B8DD-1A199542D91A}" type="presParOf" srcId="{D40F5314-1CF1-41D4-97C2-C9E6E5B80E42}" destId="{231D203E-6448-434D-8BDA-26E8A8277046}" srcOrd="2" destOrd="0" presId="urn:microsoft.com/office/officeart/2018/5/layout/IconLeafLabelList"/>
    <dgm:cxn modelId="{C1911BA9-2528-B748-8C4D-2C225BA8C32C}" type="presParOf" srcId="{D40F5314-1CF1-41D4-97C2-C9E6E5B80E42}" destId="{76B8E69B-653B-44BF-8C75-560D8F343197}" srcOrd="3" destOrd="0" presId="urn:microsoft.com/office/officeart/2018/5/layout/IconLeafLabelList"/>
    <dgm:cxn modelId="{9E8F16BA-DB92-F146-A9E0-1DE0C5C10603}" type="presParOf" srcId="{F88BAD10-7F83-4D66-95FF-93727E7B32BE}" destId="{6C3B6806-0B84-4EDF-9E65-626E114584CC}" srcOrd="1" destOrd="0" presId="urn:microsoft.com/office/officeart/2018/5/layout/IconLeafLabelList"/>
    <dgm:cxn modelId="{618DA40C-215C-244B-A0B9-ED9F5E7A74C6}" type="presParOf" srcId="{F88BAD10-7F83-4D66-95FF-93727E7B32BE}" destId="{1CC32FB1-110D-4ED7-A4AD-7456841959C4}" srcOrd="2" destOrd="0" presId="urn:microsoft.com/office/officeart/2018/5/layout/IconLeafLabelList"/>
    <dgm:cxn modelId="{AEFDEC85-AA33-CF43-BD07-8C3383391A35}" type="presParOf" srcId="{1CC32FB1-110D-4ED7-A4AD-7456841959C4}" destId="{B2A34778-C471-4691-81F9-A3EEE901081D}" srcOrd="0" destOrd="0" presId="urn:microsoft.com/office/officeart/2018/5/layout/IconLeafLabelList"/>
    <dgm:cxn modelId="{02A2B693-2A9C-0F4D-85F3-562F07DE5F68}" type="presParOf" srcId="{1CC32FB1-110D-4ED7-A4AD-7456841959C4}" destId="{5CE8DB4C-FB3A-45F0-8BFE-2C7C7CFA486E}" srcOrd="1" destOrd="0" presId="urn:microsoft.com/office/officeart/2018/5/layout/IconLeafLabelList"/>
    <dgm:cxn modelId="{E80ADF7C-3953-8E4B-87E4-66883A744512}" type="presParOf" srcId="{1CC32FB1-110D-4ED7-A4AD-7456841959C4}" destId="{94CB1A43-A987-4232-95B7-89091773DBCE}" srcOrd="2" destOrd="0" presId="urn:microsoft.com/office/officeart/2018/5/layout/IconLeafLabelList"/>
    <dgm:cxn modelId="{29411908-25FB-2A43-80AE-2CF5AF45A9A5}" type="presParOf" srcId="{1CC32FB1-110D-4ED7-A4AD-7456841959C4}" destId="{F9D5D611-630B-4861-AB8E-DBA15991BA25}" srcOrd="3" destOrd="0" presId="urn:microsoft.com/office/officeart/2018/5/layout/IconLeafLabelList"/>
    <dgm:cxn modelId="{1226DEB8-8E47-D24C-A7E6-321F2BDF2E85}" type="presParOf" srcId="{F88BAD10-7F83-4D66-95FF-93727E7B32BE}" destId="{A28C0837-9DC6-44DF-A177-EE17766F1336}" srcOrd="3" destOrd="0" presId="urn:microsoft.com/office/officeart/2018/5/layout/IconLeafLabelList"/>
    <dgm:cxn modelId="{0BE77AC8-E35F-804D-9533-D716DBBDC4D8}" type="presParOf" srcId="{F88BAD10-7F83-4D66-95FF-93727E7B32BE}" destId="{3E5C079B-FDB5-4F9D-8C4E-B1981E5E50D3}" srcOrd="4" destOrd="0" presId="urn:microsoft.com/office/officeart/2018/5/layout/IconLeafLabelList"/>
    <dgm:cxn modelId="{F97FF1C7-1689-324C-8541-62B2A61B0109}" type="presParOf" srcId="{3E5C079B-FDB5-4F9D-8C4E-B1981E5E50D3}" destId="{6144065C-A2FC-4AEE-8C13-13FEF08E5B62}" srcOrd="0" destOrd="0" presId="urn:microsoft.com/office/officeart/2018/5/layout/IconLeafLabelList"/>
    <dgm:cxn modelId="{A0289DB6-C24C-E44C-B831-927CB3946F10}" type="presParOf" srcId="{3E5C079B-FDB5-4F9D-8C4E-B1981E5E50D3}" destId="{74F37BE9-33A0-4AE9-B2AE-2F044A151A12}" srcOrd="1" destOrd="0" presId="urn:microsoft.com/office/officeart/2018/5/layout/IconLeafLabelList"/>
    <dgm:cxn modelId="{796B49C2-0770-2440-8B50-011B902B7A09}" type="presParOf" srcId="{3E5C079B-FDB5-4F9D-8C4E-B1981E5E50D3}" destId="{644E9247-9541-4119-AA96-3D4315BD3254}" srcOrd="2" destOrd="0" presId="urn:microsoft.com/office/officeart/2018/5/layout/IconLeafLabelList"/>
    <dgm:cxn modelId="{F4F0C1CD-8C2A-AA48-B8E8-915DB986FCC9}" type="presParOf" srcId="{3E5C079B-FDB5-4F9D-8C4E-B1981E5E50D3}" destId="{AA06D25E-DA5F-4B04-A19D-EE6A34186F90}" srcOrd="3" destOrd="0" presId="urn:microsoft.com/office/officeart/2018/5/layout/IconLeafLabelList"/>
    <dgm:cxn modelId="{6BFC9AE1-8F89-E34A-B167-684797EB6C86}" type="presParOf" srcId="{F88BAD10-7F83-4D66-95FF-93727E7B32BE}" destId="{6991C9CF-5EF3-449E-A165-FAD6D8E7C634}" srcOrd="5" destOrd="0" presId="urn:microsoft.com/office/officeart/2018/5/layout/IconLeafLabelList"/>
    <dgm:cxn modelId="{7EF79C4E-6FF8-3443-955A-1C347AF72651}" type="presParOf" srcId="{F88BAD10-7F83-4D66-95FF-93727E7B32BE}" destId="{49E3D34E-2E95-49FC-A361-25E37E8482B7}" srcOrd="6" destOrd="0" presId="urn:microsoft.com/office/officeart/2018/5/layout/IconLeafLabelList"/>
    <dgm:cxn modelId="{0AACEBEA-7DA8-CA4D-89CD-B6D06F52F904}" type="presParOf" srcId="{49E3D34E-2E95-49FC-A361-25E37E8482B7}" destId="{5A97765D-A867-497D-B6A3-10160682EA11}" srcOrd="0" destOrd="0" presId="urn:microsoft.com/office/officeart/2018/5/layout/IconLeafLabelList"/>
    <dgm:cxn modelId="{814C923E-59DA-8D48-A240-69D0D6E82034}" type="presParOf" srcId="{49E3D34E-2E95-49FC-A361-25E37E8482B7}" destId="{F23D1CE6-CC6D-4F6D-AB69-2250E54EFB55}" srcOrd="1" destOrd="0" presId="urn:microsoft.com/office/officeart/2018/5/layout/IconLeafLabelList"/>
    <dgm:cxn modelId="{77BD8041-5E0C-5E4D-ABB5-25F4EE9EF438}" type="presParOf" srcId="{49E3D34E-2E95-49FC-A361-25E37E8482B7}" destId="{B98E1509-508A-4441-A8B4-8895503B9F57}" srcOrd="2" destOrd="0" presId="urn:microsoft.com/office/officeart/2018/5/layout/IconLeafLabelList"/>
    <dgm:cxn modelId="{AE4954C9-5EDC-5747-A2F6-844F8EE89ACF}" type="presParOf" srcId="{49E3D34E-2E95-49FC-A361-25E37E8482B7}" destId="{B24B87D7-8C1A-44EA-9FE1-EEA2814B4FEF}" srcOrd="3" destOrd="0" presId="urn:microsoft.com/office/officeart/2018/5/layout/IconLeafLabelList"/>
    <dgm:cxn modelId="{D93B5250-EBA9-5E4A-948A-639A3031DC62}" type="presParOf" srcId="{F88BAD10-7F83-4D66-95FF-93727E7B32BE}" destId="{352C7362-B3A0-4E7F-AE6F-35094ECED48E}" srcOrd="7" destOrd="0" presId="urn:microsoft.com/office/officeart/2018/5/layout/IconLeafLabelList"/>
    <dgm:cxn modelId="{DD0E608A-CE45-D043-B41E-C8A43A188EA4}" type="presParOf" srcId="{F88BAD10-7F83-4D66-95FF-93727E7B32BE}" destId="{2E4E6756-597E-455A-B1DF-D6889D315F56}" srcOrd="8" destOrd="0" presId="urn:microsoft.com/office/officeart/2018/5/layout/IconLeafLabelList"/>
    <dgm:cxn modelId="{F63B0B19-318C-AB4B-BE40-F8ED05FCCA36}" type="presParOf" srcId="{2E4E6756-597E-455A-B1DF-D6889D315F56}" destId="{64AA44DA-8094-4A35-BC86-904F5003280F}" srcOrd="0" destOrd="0" presId="urn:microsoft.com/office/officeart/2018/5/layout/IconLeafLabelList"/>
    <dgm:cxn modelId="{852B3856-38CB-2F45-92C0-DE238B4A2A0E}" type="presParOf" srcId="{2E4E6756-597E-455A-B1DF-D6889D315F56}" destId="{AB630482-B296-43E1-BD77-F28A260EFBF8}" srcOrd="1" destOrd="0" presId="urn:microsoft.com/office/officeart/2018/5/layout/IconLeafLabelList"/>
    <dgm:cxn modelId="{A50A1540-4B30-FF4E-9E2B-BD61BDDE8571}" type="presParOf" srcId="{2E4E6756-597E-455A-B1DF-D6889D315F56}" destId="{57128F87-D4BA-449E-95F2-B3D3A16CAAB8}" srcOrd="2" destOrd="0" presId="urn:microsoft.com/office/officeart/2018/5/layout/IconLeafLabelList"/>
    <dgm:cxn modelId="{B04C4F2B-89D4-D447-932B-C0D52DADD933}" type="presParOf" srcId="{2E4E6756-597E-455A-B1DF-D6889D315F56}" destId="{857DF0BB-AA8F-441F-8158-046FA7B851E0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0253A33-26B3-4349-A4F9-B69DFF336552}" type="doc">
      <dgm:prSet loTypeId="urn:microsoft.com/office/officeart/2018/2/layout/IconCircle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6E345CF-19E4-4958-BCE2-09C7DD5A4361}">
      <dgm:prSet/>
      <dgm:spPr/>
      <dgm:t>
        <a:bodyPr/>
        <a:lstStyle/>
        <a:p>
          <a:pPr>
            <a:lnSpc>
              <a:spcPct val="100000"/>
            </a:lnSpc>
          </a:pPr>
          <a:r>
            <a:rPr lang="fr-FR" b="0" i="0"/>
            <a:t>fournit des informations sur les bâtiments de Seattle, </a:t>
          </a:r>
          <a:endParaRPr lang="en-US"/>
        </a:p>
      </dgm:t>
    </dgm:pt>
    <dgm:pt modelId="{BD8110F6-9EBA-4021-B328-91D03CA968E0}" type="parTrans" cxnId="{8CA67DAB-DEC8-4AFA-9C58-A446C4181401}">
      <dgm:prSet/>
      <dgm:spPr/>
      <dgm:t>
        <a:bodyPr/>
        <a:lstStyle/>
        <a:p>
          <a:endParaRPr lang="en-US"/>
        </a:p>
      </dgm:t>
    </dgm:pt>
    <dgm:pt modelId="{10F06D9E-B90C-482F-9746-A9B8476949F4}" type="sibTrans" cxnId="{8CA67DAB-DEC8-4AFA-9C58-A446C4181401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0E3A3EAC-F2D5-43CB-B61F-0D8CA4C15AA5}">
      <dgm:prSet/>
      <dgm:spPr/>
      <dgm:t>
        <a:bodyPr/>
        <a:lstStyle/>
        <a:p>
          <a:pPr>
            <a:lnSpc>
              <a:spcPct val="100000"/>
            </a:lnSpc>
          </a:pPr>
          <a:r>
            <a:rPr lang="fr-FR" b="0" i="0"/>
            <a:t>comprend des informations telles que le type de bâtiment, l'adresse et la superficie.</a:t>
          </a:r>
          <a:endParaRPr lang="en-US"/>
        </a:p>
      </dgm:t>
    </dgm:pt>
    <dgm:pt modelId="{D5C5211B-D4DB-41A5-90FE-5E44349A6919}" type="parTrans" cxnId="{01CBF9B5-64A5-45AF-83BA-8854E096E13F}">
      <dgm:prSet/>
      <dgm:spPr/>
      <dgm:t>
        <a:bodyPr/>
        <a:lstStyle/>
        <a:p>
          <a:endParaRPr lang="en-US"/>
        </a:p>
      </dgm:t>
    </dgm:pt>
    <dgm:pt modelId="{F3ABE00F-08F7-4F0E-87F8-6680B295CAB5}" type="sibTrans" cxnId="{01CBF9B5-64A5-45AF-83BA-8854E096E13F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6C5D0633-92A9-40EB-B490-45F79F37AA17}">
      <dgm:prSet/>
      <dgm:spPr/>
      <dgm:t>
        <a:bodyPr/>
        <a:lstStyle/>
        <a:p>
          <a:pPr>
            <a:lnSpc>
              <a:spcPct val="100000"/>
            </a:lnSpc>
          </a:pPr>
          <a:r>
            <a:rPr lang="fr-FR"/>
            <a:t>N</a:t>
          </a:r>
          <a:r>
            <a:rPr lang="fr-FR" b="0" i="0"/>
            <a:t>otamment leurs caractéristiques, leur consommation d'énergie et leurs émissions de gaz à effet de serre. </a:t>
          </a:r>
          <a:endParaRPr lang="en-US"/>
        </a:p>
      </dgm:t>
    </dgm:pt>
    <dgm:pt modelId="{369C2414-6405-4AB3-A091-EA86719A7427}" type="parTrans" cxnId="{7CC6E156-DAA6-4347-BFD1-AF3F797BDF5E}">
      <dgm:prSet/>
      <dgm:spPr/>
      <dgm:t>
        <a:bodyPr/>
        <a:lstStyle/>
        <a:p>
          <a:endParaRPr lang="en-US"/>
        </a:p>
      </dgm:t>
    </dgm:pt>
    <dgm:pt modelId="{B97E8095-0DB7-4DAE-B7C9-0656B8E3C9FC}" type="sibTrans" cxnId="{7CC6E156-DAA6-4347-BFD1-AF3F797BDF5E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F862C762-C7A8-4BC6-92E6-345C340602DE}">
      <dgm:prSet/>
      <dgm:spPr/>
      <dgm:t>
        <a:bodyPr/>
        <a:lstStyle/>
        <a:p>
          <a:pPr>
            <a:lnSpc>
              <a:spcPct val="100000"/>
            </a:lnSpc>
          </a:pPr>
          <a:r>
            <a:rPr lang="fr-FR" b="0" i="0"/>
            <a:t>permet d'explorer et d'analyser les tendances de consommation d'énergie des bâtiments ainsi que leur impact environnemental.</a:t>
          </a:r>
          <a:endParaRPr lang="en-US"/>
        </a:p>
      </dgm:t>
    </dgm:pt>
    <dgm:pt modelId="{A7639778-D924-45B2-A393-D1B6786AA92E}" type="parTrans" cxnId="{4A9F6F27-16C9-4B6A-A052-C7A5CC0AF262}">
      <dgm:prSet/>
      <dgm:spPr/>
      <dgm:t>
        <a:bodyPr/>
        <a:lstStyle/>
        <a:p>
          <a:endParaRPr lang="en-US"/>
        </a:p>
      </dgm:t>
    </dgm:pt>
    <dgm:pt modelId="{8F2BBA1E-1887-44A6-A23C-4C401007479B}" type="sibTrans" cxnId="{4A9F6F27-16C9-4B6A-A052-C7A5CC0AF262}">
      <dgm:prSet/>
      <dgm:spPr/>
      <dgm:t>
        <a:bodyPr/>
        <a:lstStyle/>
        <a:p>
          <a:endParaRPr lang="en-US"/>
        </a:p>
      </dgm:t>
    </dgm:pt>
    <dgm:pt modelId="{BB54E409-9534-4804-91D8-6D69E68C6038}" type="pres">
      <dgm:prSet presAssocID="{60253A33-26B3-4349-A4F9-B69DFF336552}" presName="root" presStyleCnt="0">
        <dgm:presLayoutVars>
          <dgm:dir/>
          <dgm:resizeHandles val="exact"/>
        </dgm:presLayoutVars>
      </dgm:prSet>
      <dgm:spPr/>
    </dgm:pt>
    <dgm:pt modelId="{99DAAB1C-46F2-428E-AFAE-3BF88FB1E416}" type="pres">
      <dgm:prSet presAssocID="{60253A33-26B3-4349-A4F9-B69DFF336552}" presName="container" presStyleCnt="0">
        <dgm:presLayoutVars>
          <dgm:dir/>
          <dgm:resizeHandles val="exact"/>
        </dgm:presLayoutVars>
      </dgm:prSet>
      <dgm:spPr/>
    </dgm:pt>
    <dgm:pt modelId="{4690CB2C-81A0-4D25-9232-2F208F30FC8A}" type="pres">
      <dgm:prSet presAssocID="{46E345CF-19E4-4958-BCE2-09C7DD5A4361}" presName="compNode" presStyleCnt="0"/>
      <dgm:spPr/>
    </dgm:pt>
    <dgm:pt modelId="{DE068EB5-A8E8-4EB9-AA5C-36BF0E61AEA2}" type="pres">
      <dgm:prSet presAssocID="{46E345CF-19E4-4958-BCE2-09C7DD5A4361}" presName="iconBgRect" presStyleLbl="bgShp" presStyleIdx="0" presStyleCnt="4"/>
      <dgm:spPr/>
    </dgm:pt>
    <dgm:pt modelId="{45DBF57B-1E42-40C8-9B74-8A7851540513}" type="pres">
      <dgm:prSet presAssocID="{46E345CF-19E4-4958-BCE2-09C7DD5A4361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Ville"/>
        </a:ext>
      </dgm:extLst>
    </dgm:pt>
    <dgm:pt modelId="{5B453F00-C939-4DD1-B16F-537A03F1B219}" type="pres">
      <dgm:prSet presAssocID="{46E345CF-19E4-4958-BCE2-09C7DD5A4361}" presName="spaceRect" presStyleCnt="0"/>
      <dgm:spPr/>
    </dgm:pt>
    <dgm:pt modelId="{AC999A30-4C9C-48FF-9A7A-7088B16A134A}" type="pres">
      <dgm:prSet presAssocID="{46E345CF-19E4-4958-BCE2-09C7DD5A4361}" presName="textRect" presStyleLbl="revTx" presStyleIdx="0" presStyleCnt="4">
        <dgm:presLayoutVars>
          <dgm:chMax val="1"/>
          <dgm:chPref val="1"/>
        </dgm:presLayoutVars>
      </dgm:prSet>
      <dgm:spPr/>
    </dgm:pt>
    <dgm:pt modelId="{AF8951DA-B7D3-4791-A1DF-DD5A69D63D6D}" type="pres">
      <dgm:prSet presAssocID="{10F06D9E-B90C-482F-9746-A9B8476949F4}" presName="sibTrans" presStyleLbl="sibTrans2D1" presStyleIdx="0" presStyleCnt="0"/>
      <dgm:spPr/>
    </dgm:pt>
    <dgm:pt modelId="{FD467D95-4CE1-4AAC-837C-D2F372F12466}" type="pres">
      <dgm:prSet presAssocID="{0E3A3EAC-F2D5-43CB-B61F-0D8CA4C15AA5}" presName="compNode" presStyleCnt="0"/>
      <dgm:spPr/>
    </dgm:pt>
    <dgm:pt modelId="{63C65D78-F65F-4ABB-86EB-F59728FDE293}" type="pres">
      <dgm:prSet presAssocID="{0E3A3EAC-F2D5-43CB-B61F-0D8CA4C15AA5}" presName="iconBgRect" presStyleLbl="bgShp" presStyleIdx="1" presStyleCnt="4"/>
      <dgm:spPr/>
    </dgm:pt>
    <dgm:pt modelId="{43B2EAB9-5CF5-4706-BB99-FE0A5230E22D}" type="pres">
      <dgm:prSet presAssocID="{0E3A3EAC-F2D5-43CB-B61F-0D8CA4C15AA5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B949B451-2560-4DC0-933C-ABDE8535B27B}" type="pres">
      <dgm:prSet presAssocID="{0E3A3EAC-F2D5-43CB-B61F-0D8CA4C15AA5}" presName="spaceRect" presStyleCnt="0"/>
      <dgm:spPr/>
    </dgm:pt>
    <dgm:pt modelId="{7375E494-45FA-4233-9478-0A646E89FBFE}" type="pres">
      <dgm:prSet presAssocID="{0E3A3EAC-F2D5-43CB-B61F-0D8CA4C15AA5}" presName="textRect" presStyleLbl="revTx" presStyleIdx="1" presStyleCnt="4">
        <dgm:presLayoutVars>
          <dgm:chMax val="1"/>
          <dgm:chPref val="1"/>
        </dgm:presLayoutVars>
      </dgm:prSet>
      <dgm:spPr/>
    </dgm:pt>
    <dgm:pt modelId="{46239A3D-EB07-4C15-BEFF-3E0287E86686}" type="pres">
      <dgm:prSet presAssocID="{F3ABE00F-08F7-4F0E-87F8-6680B295CAB5}" presName="sibTrans" presStyleLbl="sibTrans2D1" presStyleIdx="0" presStyleCnt="0"/>
      <dgm:spPr/>
    </dgm:pt>
    <dgm:pt modelId="{886D5083-B705-4079-9646-9D35C9909A6A}" type="pres">
      <dgm:prSet presAssocID="{6C5D0633-92A9-40EB-B490-45F79F37AA17}" presName="compNode" presStyleCnt="0"/>
      <dgm:spPr/>
    </dgm:pt>
    <dgm:pt modelId="{4A0F78BF-B984-4C5C-8DA4-525C499E9298}" type="pres">
      <dgm:prSet presAssocID="{6C5D0633-92A9-40EB-B490-45F79F37AA17}" presName="iconBgRect" presStyleLbl="bgShp" presStyleIdx="2" presStyleCnt="4"/>
      <dgm:spPr/>
    </dgm:pt>
    <dgm:pt modelId="{5F246E59-4A29-497A-97F1-65FD99A9A9D9}" type="pres">
      <dgm:prSet presAssocID="{6C5D0633-92A9-40EB-B490-45F79F37AA17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Earth Globe Americas"/>
        </a:ext>
      </dgm:extLst>
    </dgm:pt>
    <dgm:pt modelId="{CA36B5B9-6C5A-4AE9-8925-E518AEACCE2E}" type="pres">
      <dgm:prSet presAssocID="{6C5D0633-92A9-40EB-B490-45F79F37AA17}" presName="spaceRect" presStyleCnt="0"/>
      <dgm:spPr/>
    </dgm:pt>
    <dgm:pt modelId="{FEB8F359-CBB2-4A0B-A260-C5F5772B804F}" type="pres">
      <dgm:prSet presAssocID="{6C5D0633-92A9-40EB-B490-45F79F37AA17}" presName="textRect" presStyleLbl="revTx" presStyleIdx="2" presStyleCnt="4">
        <dgm:presLayoutVars>
          <dgm:chMax val="1"/>
          <dgm:chPref val="1"/>
        </dgm:presLayoutVars>
      </dgm:prSet>
      <dgm:spPr/>
    </dgm:pt>
    <dgm:pt modelId="{03905937-5D3C-467C-8BFB-1B71C62538C8}" type="pres">
      <dgm:prSet presAssocID="{B97E8095-0DB7-4DAE-B7C9-0656B8E3C9FC}" presName="sibTrans" presStyleLbl="sibTrans2D1" presStyleIdx="0" presStyleCnt="0"/>
      <dgm:spPr/>
    </dgm:pt>
    <dgm:pt modelId="{65E1E1C4-20C6-4EBC-87F6-05F3439431DB}" type="pres">
      <dgm:prSet presAssocID="{F862C762-C7A8-4BC6-92E6-345C340602DE}" presName="compNode" presStyleCnt="0"/>
      <dgm:spPr/>
    </dgm:pt>
    <dgm:pt modelId="{E6E3027B-3EBF-4689-AB7F-5468D21C8672}" type="pres">
      <dgm:prSet presAssocID="{F862C762-C7A8-4BC6-92E6-345C340602DE}" presName="iconBgRect" presStyleLbl="bgShp" presStyleIdx="3" presStyleCnt="4"/>
      <dgm:spPr/>
    </dgm:pt>
    <dgm:pt modelId="{658DB265-77A7-422B-A2C1-F7BBEEC4FDD7}" type="pres">
      <dgm:prSet presAssocID="{F862C762-C7A8-4BC6-92E6-345C340602DE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eciduous tree"/>
        </a:ext>
      </dgm:extLst>
    </dgm:pt>
    <dgm:pt modelId="{07AA5195-146A-4190-A790-7F327D7B29B0}" type="pres">
      <dgm:prSet presAssocID="{F862C762-C7A8-4BC6-92E6-345C340602DE}" presName="spaceRect" presStyleCnt="0"/>
      <dgm:spPr/>
    </dgm:pt>
    <dgm:pt modelId="{21ED236E-CF3E-4F7C-87CA-108CF59EEC22}" type="pres">
      <dgm:prSet presAssocID="{F862C762-C7A8-4BC6-92E6-345C340602DE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4A9F6F27-16C9-4B6A-A052-C7A5CC0AF262}" srcId="{60253A33-26B3-4349-A4F9-B69DFF336552}" destId="{F862C762-C7A8-4BC6-92E6-345C340602DE}" srcOrd="3" destOrd="0" parTransId="{A7639778-D924-45B2-A393-D1B6786AA92E}" sibTransId="{8F2BBA1E-1887-44A6-A23C-4C401007479B}"/>
    <dgm:cxn modelId="{BC2A854B-CC1D-4EF5-970A-838394D1A317}" type="presOf" srcId="{F3ABE00F-08F7-4F0E-87F8-6680B295CAB5}" destId="{46239A3D-EB07-4C15-BEFF-3E0287E86686}" srcOrd="0" destOrd="0" presId="urn:microsoft.com/office/officeart/2018/2/layout/IconCircleList"/>
    <dgm:cxn modelId="{B284BA4C-A2B4-47B2-A7E2-4CF5B016FACF}" type="presOf" srcId="{B97E8095-0DB7-4DAE-B7C9-0656B8E3C9FC}" destId="{03905937-5D3C-467C-8BFB-1B71C62538C8}" srcOrd="0" destOrd="0" presId="urn:microsoft.com/office/officeart/2018/2/layout/IconCircleList"/>
    <dgm:cxn modelId="{7CC6E156-DAA6-4347-BFD1-AF3F797BDF5E}" srcId="{60253A33-26B3-4349-A4F9-B69DFF336552}" destId="{6C5D0633-92A9-40EB-B490-45F79F37AA17}" srcOrd="2" destOrd="0" parTransId="{369C2414-6405-4AB3-A091-EA86719A7427}" sibTransId="{B97E8095-0DB7-4DAE-B7C9-0656B8E3C9FC}"/>
    <dgm:cxn modelId="{1A365B91-80F8-48B6-A39A-27F5CC399D1E}" type="presOf" srcId="{F862C762-C7A8-4BC6-92E6-345C340602DE}" destId="{21ED236E-CF3E-4F7C-87CA-108CF59EEC22}" srcOrd="0" destOrd="0" presId="urn:microsoft.com/office/officeart/2018/2/layout/IconCircleList"/>
    <dgm:cxn modelId="{8CA67DAB-DEC8-4AFA-9C58-A446C4181401}" srcId="{60253A33-26B3-4349-A4F9-B69DFF336552}" destId="{46E345CF-19E4-4958-BCE2-09C7DD5A4361}" srcOrd="0" destOrd="0" parTransId="{BD8110F6-9EBA-4021-B328-91D03CA968E0}" sibTransId="{10F06D9E-B90C-482F-9746-A9B8476949F4}"/>
    <dgm:cxn modelId="{51D318B1-498A-4014-A898-9DEFA28E75DA}" type="presOf" srcId="{0E3A3EAC-F2D5-43CB-B61F-0D8CA4C15AA5}" destId="{7375E494-45FA-4233-9478-0A646E89FBFE}" srcOrd="0" destOrd="0" presId="urn:microsoft.com/office/officeart/2018/2/layout/IconCircleList"/>
    <dgm:cxn modelId="{01CBF9B5-64A5-45AF-83BA-8854E096E13F}" srcId="{60253A33-26B3-4349-A4F9-B69DFF336552}" destId="{0E3A3EAC-F2D5-43CB-B61F-0D8CA4C15AA5}" srcOrd="1" destOrd="0" parTransId="{D5C5211B-D4DB-41A5-90FE-5E44349A6919}" sibTransId="{F3ABE00F-08F7-4F0E-87F8-6680B295CAB5}"/>
    <dgm:cxn modelId="{2D024AC6-420E-4275-9016-DD11EC6C72C0}" type="presOf" srcId="{10F06D9E-B90C-482F-9746-A9B8476949F4}" destId="{AF8951DA-B7D3-4791-A1DF-DD5A69D63D6D}" srcOrd="0" destOrd="0" presId="urn:microsoft.com/office/officeart/2018/2/layout/IconCircleList"/>
    <dgm:cxn modelId="{984A64CB-DB9B-4287-BA63-967A7A0AF70E}" type="presOf" srcId="{46E345CF-19E4-4958-BCE2-09C7DD5A4361}" destId="{AC999A30-4C9C-48FF-9A7A-7088B16A134A}" srcOrd="0" destOrd="0" presId="urn:microsoft.com/office/officeart/2018/2/layout/IconCircleList"/>
    <dgm:cxn modelId="{CADD8FD1-3FB0-4B7B-85D5-72D099DEEA3E}" type="presOf" srcId="{60253A33-26B3-4349-A4F9-B69DFF336552}" destId="{BB54E409-9534-4804-91D8-6D69E68C6038}" srcOrd="0" destOrd="0" presId="urn:microsoft.com/office/officeart/2018/2/layout/IconCircleList"/>
    <dgm:cxn modelId="{FDA27AFB-6338-44E8-B0B4-046D5AAF504D}" type="presOf" srcId="{6C5D0633-92A9-40EB-B490-45F79F37AA17}" destId="{FEB8F359-CBB2-4A0B-A260-C5F5772B804F}" srcOrd="0" destOrd="0" presId="urn:microsoft.com/office/officeart/2018/2/layout/IconCircleList"/>
    <dgm:cxn modelId="{723047E4-85FF-4F84-B41B-FF5E3CAE1A34}" type="presParOf" srcId="{BB54E409-9534-4804-91D8-6D69E68C6038}" destId="{99DAAB1C-46F2-428E-AFAE-3BF88FB1E416}" srcOrd="0" destOrd="0" presId="urn:microsoft.com/office/officeart/2018/2/layout/IconCircleList"/>
    <dgm:cxn modelId="{B2DF85A9-77C6-45E6-A3F6-0CD7B6930942}" type="presParOf" srcId="{99DAAB1C-46F2-428E-AFAE-3BF88FB1E416}" destId="{4690CB2C-81A0-4D25-9232-2F208F30FC8A}" srcOrd="0" destOrd="0" presId="urn:microsoft.com/office/officeart/2018/2/layout/IconCircleList"/>
    <dgm:cxn modelId="{6CB45EBE-6EFB-47E9-9252-28C4551E3382}" type="presParOf" srcId="{4690CB2C-81A0-4D25-9232-2F208F30FC8A}" destId="{DE068EB5-A8E8-4EB9-AA5C-36BF0E61AEA2}" srcOrd="0" destOrd="0" presId="urn:microsoft.com/office/officeart/2018/2/layout/IconCircleList"/>
    <dgm:cxn modelId="{34959CF3-3E58-42FD-9C4D-3B3C7483C71C}" type="presParOf" srcId="{4690CB2C-81A0-4D25-9232-2F208F30FC8A}" destId="{45DBF57B-1E42-40C8-9B74-8A7851540513}" srcOrd="1" destOrd="0" presId="urn:microsoft.com/office/officeart/2018/2/layout/IconCircleList"/>
    <dgm:cxn modelId="{6F5F94C3-A2E9-4F29-ABB8-F3D8B1DD0513}" type="presParOf" srcId="{4690CB2C-81A0-4D25-9232-2F208F30FC8A}" destId="{5B453F00-C939-4DD1-B16F-537A03F1B219}" srcOrd="2" destOrd="0" presId="urn:microsoft.com/office/officeart/2018/2/layout/IconCircleList"/>
    <dgm:cxn modelId="{122CD3ED-8340-4BB8-BF94-91888D2C8DC1}" type="presParOf" srcId="{4690CB2C-81A0-4D25-9232-2F208F30FC8A}" destId="{AC999A30-4C9C-48FF-9A7A-7088B16A134A}" srcOrd="3" destOrd="0" presId="urn:microsoft.com/office/officeart/2018/2/layout/IconCircleList"/>
    <dgm:cxn modelId="{B2B96371-1472-4490-B299-202B741D41CD}" type="presParOf" srcId="{99DAAB1C-46F2-428E-AFAE-3BF88FB1E416}" destId="{AF8951DA-B7D3-4791-A1DF-DD5A69D63D6D}" srcOrd="1" destOrd="0" presId="urn:microsoft.com/office/officeart/2018/2/layout/IconCircleList"/>
    <dgm:cxn modelId="{12FEA2C9-C253-4F74-B43B-F497A50FD76F}" type="presParOf" srcId="{99DAAB1C-46F2-428E-AFAE-3BF88FB1E416}" destId="{FD467D95-4CE1-4AAC-837C-D2F372F12466}" srcOrd="2" destOrd="0" presId="urn:microsoft.com/office/officeart/2018/2/layout/IconCircleList"/>
    <dgm:cxn modelId="{E06C9EE5-A7C0-4876-AC0C-B321DCA46BF8}" type="presParOf" srcId="{FD467D95-4CE1-4AAC-837C-D2F372F12466}" destId="{63C65D78-F65F-4ABB-86EB-F59728FDE293}" srcOrd="0" destOrd="0" presId="urn:microsoft.com/office/officeart/2018/2/layout/IconCircleList"/>
    <dgm:cxn modelId="{422A9478-C17D-4614-AB4F-2BBE3C6B13E4}" type="presParOf" srcId="{FD467D95-4CE1-4AAC-837C-D2F372F12466}" destId="{43B2EAB9-5CF5-4706-BB99-FE0A5230E22D}" srcOrd="1" destOrd="0" presId="urn:microsoft.com/office/officeart/2018/2/layout/IconCircleList"/>
    <dgm:cxn modelId="{2915FCD8-5B1C-476E-B643-04BF0FB9F3DB}" type="presParOf" srcId="{FD467D95-4CE1-4AAC-837C-D2F372F12466}" destId="{B949B451-2560-4DC0-933C-ABDE8535B27B}" srcOrd="2" destOrd="0" presId="urn:microsoft.com/office/officeart/2018/2/layout/IconCircleList"/>
    <dgm:cxn modelId="{337750A3-E0F7-4A50-8615-4EA78E9286DA}" type="presParOf" srcId="{FD467D95-4CE1-4AAC-837C-D2F372F12466}" destId="{7375E494-45FA-4233-9478-0A646E89FBFE}" srcOrd="3" destOrd="0" presId="urn:microsoft.com/office/officeart/2018/2/layout/IconCircleList"/>
    <dgm:cxn modelId="{E78AE7F0-B8A8-4011-AF82-552CE347C61D}" type="presParOf" srcId="{99DAAB1C-46F2-428E-AFAE-3BF88FB1E416}" destId="{46239A3D-EB07-4C15-BEFF-3E0287E86686}" srcOrd="3" destOrd="0" presId="urn:microsoft.com/office/officeart/2018/2/layout/IconCircleList"/>
    <dgm:cxn modelId="{3747CF54-25E4-43F8-A899-A65CCE3AB4F0}" type="presParOf" srcId="{99DAAB1C-46F2-428E-AFAE-3BF88FB1E416}" destId="{886D5083-B705-4079-9646-9D35C9909A6A}" srcOrd="4" destOrd="0" presId="urn:microsoft.com/office/officeart/2018/2/layout/IconCircleList"/>
    <dgm:cxn modelId="{1FFC131F-4156-4592-A63B-6697FD877CA1}" type="presParOf" srcId="{886D5083-B705-4079-9646-9D35C9909A6A}" destId="{4A0F78BF-B984-4C5C-8DA4-525C499E9298}" srcOrd="0" destOrd="0" presId="urn:microsoft.com/office/officeart/2018/2/layout/IconCircleList"/>
    <dgm:cxn modelId="{C4E8C16E-2432-451C-9CB8-E4BDEBECC97B}" type="presParOf" srcId="{886D5083-B705-4079-9646-9D35C9909A6A}" destId="{5F246E59-4A29-497A-97F1-65FD99A9A9D9}" srcOrd="1" destOrd="0" presId="urn:microsoft.com/office/officeart/2018/2/layout/IconCircleList"/>
    <dgm:cxn modelId="{95182F95-23A0-45C2-9E4D-8234F181C8BB}" type="presParOf" srcId="{886D5083-B705-4079-9646-9D35C9909A6A}" destId="{CA36B5B9-6C5A-4AE9-8925-E518AEACCE2E}" srcOrd="2" destOrd="0" presId="urn:microsoft.com/office/officeart/2018/2/layout/IconCircleList"/>
    <dgm:cxn modelId="{69AAA35E-005D-4598-9B78-1A98635832D3}" type="presParOf" srcId="{886D5083-B705-4079-9646-9D35C9909A6A}" destId="{FEB8F359-CBB2-4A0B-A260-C5F5772B804F}" srcOrd="3" destOrd="0" presId="urn:microsoft.com/office/officeart/2018/2/layout/IconCircleList"/>
    <dgm:cxn modelId="{479EC519-76F4-4DC7-A897-CC0B6513BDB9}" type="presParOf" srcId="{99DAAB1C-46F2-428E-AFAE-3BF88FB1E416}" destId="{03905937-5D3C-467C-8BFB-1B71C62538C8}" srcOrd="5" destOrd="0" presId="urn:microsoft.com/office/officeart/2018/2/layout/IconCircleList"/>
    <dgm:cxn modelId="{BD2C06DE-7350-4DF4-B767-3F61E3BA0FAE}" type="presParOf" srcId="{99DAAB1C-46F2-428E-AFAE-3BF88FB1E416}" destId="{65E1E1C4-20C6-4EBC-87F6-05F3439431DB}" srcOrd="6" destOrd="0" presId="urn:microsoft.com/office/officeart/2018/2/layout/IconCircleList"/>
    <dgm:cxn modelId="{2017B004-5E7E-47BB-9947-DA94B654F391}" type="presParOf" srcId="{65E1E1C4-20C6-4EBC-87F6-05F3439431DB}" destId="{E6E3027B-3EBF-4689-AB7F-5468D21C8672}" srcOrd="0" destOrd="0" presId="urn:microsoft.com/office/officeart/2018/2/layout/IconCircleList"/>
    <dgm:cxn modelId="{28D97BB8-DF5A-4562-9D99-D77AA39ED541}" type="presParOf" srcId="{65E1E1C4-20C6-4EBC-87F6-05F3439431DB}" destId="{658DB265-77A7-422B-A2C1-F7BBEEC4FDD7}" srcOrd="1" destOrd="0" presId="urn:microsoft.com/office/officeart/2018/2/layout/IconCircleList"/>
    <dgm:cxn modelId="{4E4006A7-1021-438F-BF99-EDC63A8A12CD}" type="presParOf" srcId="{65E1E1C4-20C6-4EBC-87F6-05F3439431DB}" destId="{07AA5195-146A-4190-A790-7F327D7B29B0}" srcOrd="2" destOrd="0" presId="urn:microsoft.com/office/officeart/2018/2/layout/IconCircleList"/>
    <dgm:cxn modelId="{E91CB24E-1321-4994-92EE-A849A553002D}" type="presParOf" srcId="{65E1E1C4-20C6-4EBC-87F6-05F3439431DB}" destId="{21ED236E-CF3E-4F7C-87CA-108CF59EEC22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D897DF4-3D9F-AB4E-99B5-87ACC3249117}">
      <dsp:nvSpPr>
        <dsp:cNvPr id="0" name=""/>
        <dsp:cNvSpPr/>
      </dsp:nvSpPr>
      <dsp:spPr>
        <a:xfrm>
          <a:off x="1277981" y="812"/>
          <a:ext cx="2666973" cy="1600183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/>
            <a:t>Atteindre la neutralité carbone dans la ville de Seattle d'ici 2050.</a:t>
          </a:r>
          <a:endParaRPr lang="en-US" sz="1900" kern="1200"/>
        </a:p>
      </dsp:txBody>
      <dsp:txXfrm>
        <a:off x="1277981" y="812"/>
        <a:ext cx="2666973" cy="1600183"/>
      </dsp:txXfrm>
    </dsp:sp>
    <dsp:sp modelId="{6FF4624F-F58D-F942-82FA-1EA8721F46B7}">
      <dsp:nvSpPr>
        <dsp:cNvPr id="0" name=""/>
        <dsp:cNvSpPr/>
      </dsp:nvSpPr>
      <dsp:spPr>
        <a:xfrm>
          <a:off x="4211651" y="812"/>
          <a:ext cx="2666973" cy="1600183"/>
        </a:xfrm>
        <a:prstGeom prst="rect">
          <a:avLst/>
        </a:prstGeom>
        <a:solidFill>
          <a:schemeClr val="accent5">
            <a:hueOff val="-2252848"/>
            <a:satOff val="-5806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/>
            <a:t>Prédire les émissions de CO2 et la consommation énergétique totale des bâtiments non destinés à l'habitation.</a:t>
          </a:r>
          <a:endParaRPr lang="en-US" sz="1900" kern="1200"/>
        </a:p>
      </dsp:txBody>
      <dsp:txXfrm>
        <a:off x="4211651" y="812"/>
        <a:ext cx="2666973" cy="1600183"/>
      </dsp:txXfrm>
    </dsp:sp>
    <dsp:sp modelId="{0962007A-D241-1840-A3F7-16F895CE12E4}">
      <dsp:nvSpPr>
        <dsp:cNvPr id="0" name=""/>
        <dsp:cNvSpPr/>
      </dsp:nvSpPr>
      <dsp:spPr>
        <a:xfrm>
          <a:off x="7145321" y="812"/>
          <a:ext cx="2666973" cy="1600183"/>
        </a:xfrm>
        <a:prstGeom prst="rect">
          <a:avLst/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/>
            <a:t>Utiliser les données structurelles des bâtiments pour la prédiction.</a:t>
          </a:r>
          <a:endParaRPr lang="en-US" sz="1900" kern="1200"/>
        </a:p>
      </dsp:txBody>
      <dsp:txXfrm>
        <a:off x="7145321" y="812"/>
        <a:ext cx="2666973" cy="1600183"/>
      </dsp:txXfrm>
    </dsp:sp>
    <dsp:sp modelId="{6CF3C6A7-A7F5-0543-9B6A-F61CE7DAB299}">
      <dsp:nvSpPr>
        <dsp:cNvPr id="0" name=""/>
        <dsp:cNvSpPr/>
      </dsp:nvSpPr>
      <dsp:spPr>
        <a:xfrm>
          <a:off x="4211651" y="1867693"/>
          <a:ext cx="2666973" cy="1600183"/>
        </a:xfrm>
        <a:prstGeom prst="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/>
            <a:t>Évaluer la pertinence de l'indice "ENERGY STAR Score" dans le processus de prédiction.</a:t>
          </a:r>
          <a:endParaRPr lang="en-US" sz="1900" kern="1200"/>
        </a:p>
      </dsp:txBody>
      <dsp:txXfrm>
        <a:off x="4211651" y="1867693"/>
        <a:ext cx="2666973" cy="160018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0814302-28DF-4FDB-89B7-1513EEF51396}">
      <dsp:nvSpPr>
        <dsp:cNvPr id="0" name=""/>
        <dsp:cNvSpPr/>
      </dsp:nvSpPr>
      <dsp:spPr>
        <a:xfrm>
          <a:off x="519956" y="817806"/>
          <a:ext cx="1098000" cy="1098000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E5021C-CDDB-4A66-9DA8-C6E699121060}">
      <dsp:nvSpPr>
        <dsp:cNvPr id="0" name=""/>
        <dsp:cNvSpPr/>
      </dsp:nvSpPr>
      <dsp:spPr>
        <a:xfrm>
          <a:off x="753956" y="1051806"/>
          <a:ext cx="630000" cy="63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6B8E69B-653B-44BF-8C75-560D8F343197}">
      <dsp:nvSpPr>
        <dsp:cNvPr id="0" name=""/>
        <dsp:cNvSpPr/>
      </dsp:nvSpPr>
      <dsp:spPr>
        <a:xfrm>
          <a:off x="168956" y="2257806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1100" b="0" i="0" kern="1200"/>
            <a:t>Problématique et découvertes de données : Introduction et découvertes initiales.</a:t>
          </a:r>
          <a:endParaRPr lang="en-US" sz="1100" kern="1200"/>
        </a:p>
      </dsp:txBody>
      <dsp:txXfrm>
        <a:off x="168956" y="2257806"/>
        <a:ext cx="1800000" cy="720000"/>
      </dsp:txXfrm>
    </dsp:sp>
    <dsp:sp modelId="{B2A34778-C471-4691-81F9-A3EEE901081D}">
      <dsp:nvSpPr>
        <dsp:cNvPr id="0" name=""/>
        <dsp:cNvSpPr/>
      </dsp:nvSpPr>
      <dsp:spPr>
        <a:xfrm>
          <a:off x="2634956" y="817806"/>
          <a:ext cx="1098000" cy="1098000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CE8DB4C-FB3A-45F0-8BFE-2C7C7CFA486E}">
      <dsp:nvSpPr>
        <dsp:cNvPr id="0" name=""/>
        <dsp:cNvSpPr/>
      </dsp:nvSpPr>
      <dsp:spPr>
        <a:xfrm>
          <a:off x="2868956" y="1051806"/>
          <a:ext cx="630000" cy="63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D5D611-630B-4861-AB8E-DBA15991BA25}">
      <dsp:nvSpPr>
        <dsp:cNvPr id="0" name=""/>
        <dsp:cNvSpPr/>
      </dsp:nvSpPr>
      <dsp:spPr>
        <a:xfrm>
          <a:off x="2283956" y="2257806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1100" b="0" i="0" kern="1200"/>
            <a:t>Préparation des données : Nettoyage, encodage et normalisation des caractéristiques.</a:t>
          </a:r>
          <a:endParaRPr lang="en-US" sz="1100" kern="1200"/>
        </a:p>
      </dsp:txBody>
      <dsp:txXfrm>
        <a:off x="2283956" y="2257806"/>
        <a:ext cx="1800000" cy="720000"/>
      </dsp:txXfrm>
    </dsp:sp>
    <dsp:sp modelId="{6144065C-A2FC-4AEE-8C13-13FEF08E5B62}">
      <dsp:nvSpPr>
        <dsp:cNvPr id="0" name=""/>
        <dsp:cNvSpPr/>
      </dsp:nvSpPr>
      <dsp:spPr>
        <a:xfrm>
          <a:off x="4749956" y="817806"/>
          <a:ext cx="1098000" cy="1098000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4F37BE9-33A0-4AE9-B2AE-2F044A151A12}">
      <dsp:nvSpPr>
        <dsp:cNvPr id="0" name=""/>
        <dsp:cNvSpPr/>
      </dsp:nvSpPr>
      <dsp:spPr>
        <a:xfrm>
          <a:off x="4983956" y="1051806"/>
          <a:ext cx="630000" cy="63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A06D25E-DA5F-4B04-A19D-EE6A34186F90}">
      <dsp:nvSpPr>
        <dsp:cNvPr id="0" name=""/>
        <dsp:cNvSpPr/>
      </dsp:nvSpPr>
      <dsp:spPr>
        <a:xfrm>
          <a:off x="4398956" y="2257806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1100" b="0" i="0" kern="1200"/>
            <a:t>Modélisations : Différents modèles de régression utilisés.</a:t>
          </a:r>
          <a:endParaRPr lang="en-US" sz="1100" kern="1200"/>
        </a:p>
      </dsp:txBody>
      <dsp:txXfrm>
        <a:off x="4398956" y="2257806"/>
        <a:ext cx="1800000" cy="720000"/>
      </dsp:txXfrm>
    </dsp:sp>
    <dsp:sp modelId="{5A97765D-A867-497D-B6A3-10160682EA11}">
      <dsp:nvSpPr>
        <dsp:cNvPr id="0" name=""/>
        <dsp:cNvSpPr/>
      </dsp:nvSpPr>
      <dsp:spPr>
        <a:xfrm>
          <a:off x="1577456" y="3427806"/>
          <a:ext cx="1098000" cy="1098000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23D1CE6-CC6D-4F6D-AB69-2250E54EFB55}">
      <dsp:nvSpPr>
        <dsp:cNvPr id="0" name=""/>
        <dsp:cNvSpPr/>
      </dsp:nvSpPr>
      <dsp:spPr>
        <a:xfrm>
          <a:off x="1811456" y="3661806"/>
          <a:ext cx="630000" cy="6300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4B87D7-8C1A-44EA-9FE1-EEA2814B4FEF}">
      <dsp:nvSpPr>
        <dsp:cNvPr id="0" name=""/>
        <dsp:cNvSpPr/>
      </dsp:nvSpPr>
      <dsp:spPr>
        <a:xfrm>
          <a:off x="1226456" y="4867806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1100" b="0" i="0" kern="1200"/>
            <a:t>Évaluation du score Energy Star : Évaluation des performances des modèles.</a:t>
          </a:r>
          <a:endParaRPr lang="en-US" sz="1100" kern="1200"/>
        </a:p>
      </dsp:txBody>
      <dsp:txXfrm>
        <a:off x="1226456" y="4867806"/>
        <a:ext cx="1800000" cy="720000"/>
      </dsp:txXfrm>
    </dsp:sp>
    <dsp:sp modelId="{64AA44DA-8094-4A35-BC86-904F5003280F}">
      <dsp:nvSpPr>
        <dsp:cNvPr id="0" name=""/>
        <dsp:cNvSpPr/>
      </dsp:nvSpPr>
      <dsp:spPr>
        <a:xfrm>
          <a:off x="3692456" y="3427806"/>
          <a:ext cx="1098000" cy="1098000"/>
        </a:xfrm>
        <a:prstGeom prst="round2DiagRect">
          <a:avLst>
            <a:gd name="adj1" fmla="val 29727"/>
            <a:gd name="adj2" fmla="val 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B630482-B296-43E1-BD77-F28A260EFBF8}">
      <dsp:nvSpPr>
        <dsp:cNvPr id="0" name=""/>
        <dsp:cNvSpPr/>
      </dsp:nvSpPr>
      <dsp:spPr>
        <a:xfrm>
          <a:off x="3926456" y="3661806"/>
          <a:ext cx="630000" cy="63000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57DF0BB-AA8F-441F-8158-046FA7B851E0}">
      <dsp:nvSpPr>
        <dsp:cNvPr id="0" name=""/>
        <dsp:cNvSpPr/>
      </dsp:nvSpPr>
      <dsp:spPr>
        <a:xfrm>
          <a:off x="3341456" y="4867806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1100" b="0" i="0" kern="1200"/>
            <a:t>Conclusion : Résultats et implications.</a:t>
          </a:r>
          <a:endParaRPr lang="en-US" sz="1100" kern="1200"/>
        </a:p>
      </dsp:txBody>
      <dsp:txXfrm>
        <a:off x="3341456" y="4867806"/>
        <a:ext cx="1800000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068EB5-A8E8-4EB9-AA5C-36BF0E61AEA2}">
      <dsp:nvSpPr>
        <dsp:cNvPr id="0" name=""/>
        <dsp:cNvSpPr/>
      </dsp:nvSpPr>
      <dsp:spPr>
        <a:xfrm>
          <a:off x="212335" y="60233"/>
          <a:ext cx="1335915" cy="133591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5DBF57B-1E42-40C8-9B74-8A7851540513}">
      <dsp:nvSpPr>
        <dsp:cNvPr id="0" name=""/>
        <dsp:cNvSpPr/>
      </dsp:nvSpPr>
      <dsp:spPr>
        <a:xfrm>
          <a:off x="492877" y="340775"/>
          <a:ext cx="774830" cy="77483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C999A30-4C9C-48FF-9A7A-7088B16A134A}">
      <dsp:nvSpPr>
        <dsp:cNvPr id="0" name=""/>
        <dsp:cNvSpPr/>
      </dsp:nvSpPr>
      <dsp:spPr>
        <a:xfrm>
          <a:off x="1834517" y="60233"/>
          <a:ext cx="3148942" cy="13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b="0" i="0" kern="1200"/>
            <a:t>fournit des informations sur les bâtiments de Seattle, </a:t>
          </a:r>
          <a:endParaRPr lang="en-US" sz="1800" kern="1200"/>
        </a:p>
      </dsp:txBody>
      <dsp:txXfrm>
        <a:off x="1834517" y="60233"/>
        <a:ext cx="3148942" cy="1335915"/>
      </dsp:txXfrm>
    </dsp:sp>
    <dsp:sp modelId="{63C65D78-F65F-4ABB-86EB-F59728FDE293}">
      <dsp:nvSpPr>
        <dsp:cNvPr id="0" name=""/>
        <dsp:cNvSpPr/>
      </dsp:nvSpPr>
      <dsp:spPr>
        <a:xfrm>
          <a:off x="5532139" y="60233"/>
          <a:ext cx="1335915" cy="133591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3B2EAB9-5CF5-4706-BB99-FE0A5230E22D}">
      <dsp:nvSpPr>
        <dsp:cNvPr id="0" name=""/>
        <dsp:cNvSpPr/>
      </dsp:nvSpPr>
      <dsp:spPr>
        <a:xfrm>
          <a:off x="5812681" y="340775"/>
          <a:ext cx="774830" cy="77483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75E494-45FA-4233-9478-0A646E89FBFE}">
      <dsp:nvSpPr>
        <dsp:cNvPr id="0" name=""/>
        <dsp:cNvSpPr/>
      </dsp:nvSpPr>
      <dsp:spPr>
        <a:xfrm>
          <a:off x="7154322" y="60233"/>
          <a:ext cx="3148942" cy="13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b="0" i="0" kern="1200"/>
            <a:t>comprend des informations telles que le type de bâtiment, l'adresse et la superficie.</a:t>
          </a:r>
          <a:endParaRPr lang="en-US" sz="1800" kern="1200"/>
        </a:p>
      </dsp:txBody>
      <dsp:txXfrm>
        <a:off x="7154322" y="60233"/>
        <a:ext cx="3148942" cy="1335915"/>
      </dsp:txXfrm>
    </dsp:sp>
    <dsp:sp modelId="{4A0F78BF-B984-4C5C-8DA4-525C499E9298}">
      <dsp:nvSpPr>
        <dsp:cNvPr id="0" name=""/>
        <dsp:cNvSpPr/>
      </dsp:nvSpPr>
      <dsp:spPr>
        <a:xfrm>
          <a:off x="212335" y="1968064"/>
          <a:ext cx="1335915" cy="133591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F246E59-4A29-497A-97F1-65FD99A9A9D9}">
      <dsp:nvSpPr>
        <dsp:cNvPr id="0" name=""/>
        <dsp:cNvSpPr/>
      </dsp:nvSpPr>
      <dsp:spPr>
        <a:xfrm>
          <a:off x="492877" y="2248606"/>
          <a:ext cx="774830" cy="77483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B8F359-CBB2-4A0B-A260-C5F5772B804F}">
      <dsp:nvSpPr>
        <dsp:cNvPr id="0" name=""/>
        <dsp:cNvSpPr/>
      </dsp:nvSpPr>
      <dsp:spPr>
        <a:xfrm>
          <a:off x="1834517" y="1968064"/>
          <a:ext cx="3148942" cy="13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/>
            <a:t>N</a:t>
          </a:r>
          <a:r>
            <a:rPr lang="fr-FR" sz="1800" b="0" i="0" kern="1200"/>
            <a:t>otamment leurs caractéristiques, leur consommation d'énergie et leurs émissions de gaz à effet de serre. </a:t>
          </a:r>
          <a:endParaRPr lang="en-US" sz="1800" kern="1200"/>
        </a:p>
      </dsp:txBody>
      <dsp:txXfrm>
        <a:off x="1834517" y="1968064"/>
        <a:ext cx="3148942" cy="1335915"/>
      </dsp:txXfrm>
    </dsp:sp>
    <dsp:sp modelId="{E6E3027B-3EBF-4689-AB7F-5468D21C8672}">
      <dsp:nvSpPr>
        <dsp:cNvPr id="0" name=""/>
        <dsp:cNvSpPr/>
      </dsp:nvSpPr>
      <dsp:spPr>
        <a:xfrm>
          <a:off x="5532139" y="1968064"/>
          <a:ext cx="1335915" cy="133591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58DB265-77A7-422B-A2C1-F7BBEEC4FDD7}">
      <dsp:nvSpPr>
        <dsp:cNvPr id="0" name=""/>
        <dsp:cNvSpPr/>
      </dsp:nvSpPr>
      <dsp:spPr>
        <a:xfrm>
          <a:off x="5812681" y="2248606"/>
          <a:ext cx="774830" cy="77483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1ED236E-CF3E-4F7C-87CA-108CF59EEC22}">
      <dsp:nvSpPr>
        <dsp:cNvPr id="0" name=""/>
        <dsp:cNvSpPr/>
      </dsp:nvSpPr>
      <dsp:spPr>
        <a:xfrm>
          <a:off x="7154322" y="1968064"/>
          <a:ext cx="3148942" cy="13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b="0" i="0" kern="1200"/>
            <a:t>permet d'explorer et d'analyser les tendances de consommation d'énergie des bâtiments ainsi que leur impact environnemental.</a:t>
          </a:r>
          <a:endParaRPr lang="en-US" sz="1800" kern="1200"/>
        </a:p>
      </dsp:txBody>
      <dsp:txXfrm>
        <a:off x="7154322" y="1968064"/>
        <a:ext cx="3148942" cy="133591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EC3402-AA48-4D47-86C5-208DA6DA3527}" type="datetimeFigureOut">
              <a:rPr lang="fr-FR" smtClean="0"/>
              <a:t>28/06/2023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B3DC63-3917-6F4A-98E3-54FF9A2B191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574612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5DD6AED-7A3B-9A47-B374-86E0BB9C45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081278DA-522E-5040-A418-7FCF7F023E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1F1BFA0-2A3B-3B48-98FE-C596A887B4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D09963-50B9-8A4C-9119-9AE5653CE9E5}" type="datetime2">
              <a:rPr lang="fr-FR" smtClean="0"/>
              <a:t>mercredi 28 juin 2023</a:t>
            </a:fld>
            <a:endParaRPr lang="en-US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7C1FE27-84B4-8648-8D10-37F5EF703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  <a:endParaRPr lang="en-US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A0A9AF8-1A38-6A4D-B363-9D504F7F2C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1937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59FD487-D132-8648-888F-26F65C40B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C53E7E26-999B-8F4F-8AF3-BF03A908C1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F594A14-860E-AF4D-B65B-F84DA6946D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0FF53-44B3-FF48-B0D6-07FA1C436E9B}" type="datetime2">
              <a:rPr lang="fr-FR" smtClean="0"/>
              <a:t>mercredi 28 juin 2023</a:t>
            </a:fld>
            <a:endParaRPr lang="en-US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66B1EB0-D778-7B4E-82B2-D7FF98F547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  <a:endParaRPr lang="en-US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D1C719D-CB3F-2441-A940-CB5E9DE1B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762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E6DD9BEA-38C5-A540-AFE3-1C98B24D845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CB6FD71F-15BD-614D-8978-7A22A69D45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64FE293-5862-A641-97B3-201E91C0A0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37F7C-1691-094C-A0FE-97468AC3359C}" type="datetime2">
              <a:rPr lang="fr-FR" smtClean="0"/>
              <a:t>mercredi 28 juin 2023</a:t>
            </a:fld>
            <a:endParaRPr lang="en-US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D32FCCC-3EEE-3840-8A8D-4D43DF64F1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  <a:endParaRPr lang="en-US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0A9BFA3-975A-F24B-814D-E623F54CF0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6504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E5F032A-8E3C-EF47-A4E3-838B6FAB9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5CF399B-B74E-6247-A1CB-072C2503DE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753E6B2-B73B-B843-8E9E-BA57F1ADD9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17E066-58E8-DF4C-8189-15D344943712}" type="datetime2">
              <a:rPr lang="fr-FR" smtClean="0"/>
              <a:t>mercredi 28 juin 2023</a:t>
            </a:fld>
            <a:endParaRPr lang="en-US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7FF7249-20A5-5C4D-889E-B4B2115A41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  <a:endParaRPr lang="en-US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0B93178-1B8B-3846-ACC7-D2433E5A0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4309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9C39DD8-D14B-4447-955D-42D2B1ED6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E829FC2-E1E7-9B47-B0DA-2452883883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F5FF507-E909-5442-A9B5-5B14B6DECF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0AFDB-47DB-6148-A406-B6139F8DEF78}" type="datetime2">
              <a:rPr lang="fr-FR" smtClean="0"/>
              <a:t>mercredi 28 juin 2023</a:t>
            </a:fld>
            <a:endParaRPr lang="en-US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5F6E34E-5AC7-A640-8F13-DFD964DD9B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  <a:endParaRPr lang="en-US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6D04F68-9386-8642-8F5C-1610952F49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1433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2C46610-CA63-8342-B5BE-EC101FA0F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2905EB2-2E3F-0B42-92DC-40B93142CFD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DAA0C2B-9CDE-E648-98F6-FF811E8ED4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7E5FD73-096D-0A47-8633-5EBB031E76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397DA9-5912-EC49-8F30-37FE46AD6B38}" type="datetime2">
              <a:rPr lang="fr-FR" smtClean="0"/>
              <a:t>mercredi 28 juin 2023</a:t>
            </a:fld>
            <a:endParaRPr lang="en-US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C7916D32-BF84-4747-BF53-477D80D5AF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  <a:endParaRPr lang="en-US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92F29EF-0CC2-B74B-9C52-09EEB524F8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4526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173A003-2182-CC42-9523-CF816F63FE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72C15DE-5FDE-7343-B813-25FDC16D15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00E3F12C-7819-044F-A969-9D368E66A1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4E37E1F5-E9B3-EB4C-A745-85F0C2C3491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077E0519-E4B4-D94E-B59A-084CDEEAA7E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D883B80D-78A2-FE44-A66E-35F9D3FAB2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B27B5-DF45-E94E-8754-529891C2A8CC}" type="datetime2">
              <a:rPr lang="fr-FR" smtClean="0"/>
              <a:t>mercredi 28 juin 2023</a:t>
            </a:fld>
            <a:endParaRPr lang="en-US" dirty="0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358E9432-F4B2-D342-994A-E775952A4A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  <a:endParaRPr lang="en-US" dirty="0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B5297AE4-AF0E-A54D-9CEA-71AD7DAD6B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8063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4FE1A59-454C-AD47-956C-4FFF723B92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A59A5144-CE26-C443-B9CD-E761A17253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23D35D-3565-0141-9FA8-67B18B7DB8D2}" type="datetime2">
              <a:rPr lang="fr-FR" smtClean="0"/>
              <a:t>mercredi 28 juin 2023</a:t>
            </a:fld>
            <a:endParaRPr lang="en-US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4D19A955-49A8-6547-A7DD-2222A37F04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  <a:endParaRPr lang="en-US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7360ABF2-74C8-6A45-9AA7-0DD9A8DA5E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8379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791EBA8D-3104-C64C-93CB-39A452DF3D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30B38-0446-904A-94D1-A80E63A16BB8}" type="datetime2">
              <a:rPr lang="fr-FR" smtClean="0"/>
              <a:t>mercredi 28 juin 2023</a:t>
            </a:fld>
            <a:endParaRPr lang="en-US" dirty="0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13791453-F063-C84E-B15B-E1E4CB5DA2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  <a:endParaRPr 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9D0D0BD-63C4-8241-A96D-7C83C4849D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5656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E8420AE-1A29-D04F-ABEA-7C1E77CF0D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E432D48-1297-B04E-8D67-60839B3EDC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7503A363-8910-0442-8A2B-71BF364364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937028E-9389-934F-9CA8-BFF1467177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8B7B1-2EFA-3144-99CF-AB3248FE035E}" type="datetime2">
              <a:rPr lang="fr-FR" smtClean="0"/>
              <a:t>mercredi 28 juin 2023</a:t>
            </a:fld>
            <a:endParaRPr lang="en-US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27AD470-9D9B-1F42-AA8D-778635F75A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  <a:endParaRPr lang="en-US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3769030-9218-F84F-ABC0-ED86F518F0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263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4D0E7B0-173F-BD4E-A457-88526999E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720F37A2-37E1-AE4A-9341-3CF1B6B718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00E2169B-019D-844E-A3CC-C805F90FC5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58197F4-A511-2A4A-B2CE-DD84BE7BEF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8641B-2616-0D4C-AC24-C1D60E2AEAF0}" type="datetime2">
              <a:rPr lang="fr-FR" smtClean="0"/>
              <a:t>mercredi 28 juin 2023</a:t>
            </a:fld>
            <a:endParaRPr lang="en-US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F5630EE-D5BD-064C-8DD4-6A83FADE7A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  <a:endParaRPr lang="en-US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8D2AA80-2C19-AB46-BE36-766901C11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8147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F67AC516-A59C-1048-80E5-66559796F4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454DB2F-A55E-7C48-BEEB-95AA8D1AC5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3296D4B-495A-304B-8E60-3312CC2A730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0E4DBA-C52F-CE48-BC30-468C7563CD96}" type="datetime2">
              <a:rPr lang="fr-FR" smtClean="0"/>
              <a:t>mercredi 28 juin 2023</a:t>
            </a:fld>
            <a:endParaRPr lang="en-US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0971189-FF5A-AD4A-B3DF-94AB2BCB97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Sample Footer</a:t>
            </a:r>
            <a:endParaRPr lang="en-US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B2D3EE1-F435-8344-BCC8-428422A461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8554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diagramLayout" Target="../diagrams/layout3.xml"/><Relationship Id="rId7" Type="http://schemas.openxmlformats.org/officeDocument/2006/relationships/hyperlink" Target="https://user.oc-static.com/upload/2019/02/24/15510245026714_Seattle_logo_landscape_blue-black.png" TargetMode="Externa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olumbia center and downtown Seattle, Seattle WA, at sunset.">
            <a:extLst>
              <a:ext uri="{FF2B5EF4-FFF2-40B4-BE49-F238E27FC236}">
                <a16:creationId xmlns:a16="http://schemas.microsoft.com/office/drawing/2014/main" id="{91443B0A-EE03-0F4A-A7DE-60B8DB854B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46" r="12905"/>
          <a:stretch/>
        </p:blipFill>
        <p:spPr bwMode="auto">
          <a:xfrm>
            <a:off x="5587746" y="1596771"/>
            <a:ext cx="3448558" cy="3448558"/>
          </a:xfrm>
          <a:custGeom>
            <a:avLst/>
            <a:gdLst/>
            <a:ahLst/>
            <a:cxnLst/>
            <a:rect l="l" t="t" r="r" b="b"/>
            <a:pathLst>
              <a:path w="3448558" h="3448558">
                <a:moveTo>
                  <a:pt x="1724279" y="0"/>
                </a:moveTo>
                <a:cubicBezTo>
                  <a:pt x="2676572" y="0"/>
                  <a:pt x="3448558" y="771986"/>
                  <a:pt x="3448558" y="1724279"/>
                </a:cubicBezTo>
                <a:cubicBezTo>
                  <a:pt x="3448558" y="2676572"/>
                  <a:pt x="2676572" y="3448558"/>
                  <a:pt x="1724279" y="3448558"/>
                </a:cubicBezTo>
                <a:cubicBezTo>
                  <a:pt x="771986" y="3448558"/>
                  <a:pt x="0" y="2676572"/>
                  <a:pt x="0" y="1724279"/>
                </a:cubicBezTo>
                <a:cubicBezTo>
                  <a:pt x="0" y="771986"/>
                  <a:pt x="771986" y="0"/>
                  <a:pt x="1724279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6CBBA1B6-A1A5-D448-AEF5-38F8FEE73B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8441" y="338499"/>
            <a:ext cx="5437187" cy="2986234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fr-FR" sz="4500" b="1" dirty="0"/>
              <a:t>Anticipation de la consommation d’</a:t>
            </a:r>
            <a:r>
              <a:rPr lang="fr-FR" sz="4500" b="1" dirty="0" err="1"/>
              <a:t>energie</a:t>
            </a:r>
            <a:r>
              <a:rPr lang="fr-FR" sz="4500" b="1" dirty="0"/>
              <a:t> et des émissions de CO2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97D927E1-2004-4249-BC76-6471C92860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27610"/>
            <a:ext cx="5437187" cy="2265216"/>
          </a:xfrm>
        </p:spPr>
        <p:txBody>
          <a:bodyPr>
            <a:normAutofit/>
          </a:bodyPr>
          <a:lstStyle/>
          <a:p>
            <a:r>
              <a:rPr lang="fr-FR" b="1" dirty="0">
                <a:solidFill>
                  <a:schemeClr val="tx1">
                    <a:alpha val="60000"/>
                  </a:schemeClr>
                </a:solidFill>
              </a:rPr>
              <a:t>Ismail Can OGUZ</a:t>
            </a:r>
          </a:p>
          <a:p>
            <a:r>
              <a:rPr lang="fr-FR" b="1" dirty="0">
                <a:solidFill>
                  <a:schemeClr val="tx1">
                    <a:alpha val="60000"/>
                  </a:schemeClr>
                </a:solidFill>
              </a:rPr>
              <a:t>OC – Projet 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7834D9-9D81-D01D-D1AE-C48069FDA1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063" r="24186" b="-1"/>
          <a:stretch/>
        </p:blipFill>
        <p:spPr>
          <a:xfrm>
            <a:off x="9091612" y="3324733"/>
            <a:ext cx="2936876" cy="2936876"/>
          </a:xfrm>
          <a:custGeom>
            <a:avLst/>
            <a:gdLst/>
            <a:ahLst/>
            <a:cxnLst/>
            <a:rect l="l" t="t" r="r" b="b"/>
            <a:pathLst>
              <a:path w="2936876" h="2936876">
                <a:moveTo>
                  <a:pt x="1468438" y="0"/>
                </a:moveTo>
                <a:cubicBezTo>
                  <a:pt x="2279434" y="0"/>
                  <a:pt x="2936876" y="657442"/>
                  <a:pt x="2936876" y="1468438"/>
                </a:cubicBezTo>
                <a:cubicBezTo>
                  <a:pt x="2936876" y="2279434"/>
                  <a:pt x="2279434" y="2936876"/>
                  <a:pt x="1468438" y="2936876"/>
                </a:cubicBezTo>
                <a:cubicBezTo>
                  <a:pt x="657442" y="2936876"/>
                  <a:pt x="0" y="2279434"/>
                  <a:pt x="0" y="1468438"/>
                </a:cubicBezTo>
                <a:cubicBezTo>
                  <a:pt x="0" y="657442"/>
                  <a:pt x="657442" y="0"/>
                  <a:pt x="1468438" y="0"/>
                </a:cubicBezTo>
                <a:close/>
              </a:path>
            </a:pathLst>
          </a:custGeom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72C81A0-00A7-054C-8150-89A09C2C6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6287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>
            <a:extLst>
              <a:ext uri="{FF2B5EF4-FFF2-40B4-BE49-F238E27FC236}">
                <a16:creationId xmlns:a16="http://schemas.microsoft.com/office/drawing/2014/main" id="{0A56F94D-C0CF-2146-AA7B-90BE3BF89DDC}"/>
              </a:ext>
            </a:extLst>
          </p:cNvPr>
          <p:cNvSpPr txBox="1"/>
          <p:nvPr/>
        </p:nvSpPr>
        <p:spPr>
          <a:xfrm>
            <a:off x="225803" y="1433956"/>
            <a:ext cx="6955324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fr-FR" sz="24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Modèle SVR </a:t>
            </a:r>
          </a:p>
          <a:p>
            <a:pPr>
              <a:buFont typeface="Arial" panose="020B0604020202020204" pitchFamily="34" charset="0"/>
              <a:buChar char="•"/>
            </a:pPr>
            <a:endParaRPr lang="fr-FR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fr-FR" sz="24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PCA</a:t>
            </a:r>
            <a:r>
              <a:rPr lang="fr-FR" sz="2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pour réduire la dimensionnalité</a:t>
            </a:r>
          </a:p>
          <a:p>
            <a:endParaRPr lang="fr-FR" sz="24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fr-FR" sz="24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SVR</a:t>
            </a:r>
            <a:r>
              <a:rPr lang="fr-FR" sz="2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: modèle non linéaire</a:t>
            </a:r>
          </a:p>
          <a:p>
            <a:pPr>
              <a:buFont typeface="Arial" panose="020B0604020202020204" pitchFamily="34" charset="0"/>
              <a:buChar char="•"/>
            </a:pPr>
            <a:endParaRPr lang="fr-FR" sz="24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fr-FR" sz="2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Noyau "</a:t>
            </a:r>
            <a:r>
              <a:rPr lang="fr-FR" sz="2400" b="1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rbf</a:t>
            </a:r>
            <a:r>
              <a:rPr lang="fr-FR" sz="2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" pour relations non linéaires</a:t>
            </a:r>
          </a:p>
          <a:p>
            <a:pPr>
              <a:buFont typeface="Arial" panose="020B0604020202020204" pitchFamily="34" charset="0"/>
              <a:buChar char="•"/>
            </a:pPr>
            <a:endParaRPr lang="fr-FR" sz="24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fr-FR" sz="2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PCA + Encodage one-hot : meilleures performances</a:t>
            </a:r>
          </a:p>
          <a:p>
            <a:pPr>
              <a:buFont typeface="Arial" panose="020B0604020202020204" pitchFamily="34" charset="0"/>
              <a:buChar char="•"/>
            </a:pPr>
            <a:endParaRPr lang="fr-FR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fr-FR" sz="2400" dirty="0">
                <a:effectLst/>
                <a:latin typeface="Helvetica Neue" panose="02000503000000020004" pitchFamily="2" charset="0"/>
              </a:rPr>
              <a:t>Meilleures performances par rapport aux régressions linéaires ou </a:t>
            </a:r>
            <a:r>
              <a:rPr lang="fr-FR" sz="2400" dirty="0" err="1">
                <a:effectLst/>
                <a:latin typeface="Helvetica Neue" panose="02000503000000020004" pitchFamily="2" charset="0"/>
              </a:rPr>
              <a:t>ElasticNet</a:t>
            </a:r>
            <a:r>
              <a:rPr lang="fr-FR" sz="2400" dirty="0">
                <a:effectLst/>
                <a:latin typeface="Helvetica Neue" panose="02000503000000020004" pitchFamily="2" charset="0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fr-FR" sz="24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fr-FR" sz="24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05E525A3-56EE-324C-842F-120754FFE432}"/>
              </a:ext>
            </a:extLst>
          </p:cNvPr>
          <p:cNvSpPr txBox="1"/>
          <p:nvPr/>
        </p:nvSpPr>
        <p:spPr>
          <a:xfrm>
            <a:off x="225803" y="317243"/>
            <a:ext cx="103322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800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Modélisations :</a:t>
            </a:r>
            <a:r>
              <a:rPr lang="fr-FR" sz="28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Support </a:t>
            </a:r>
            <a:r>
              <a:rPr lang="fr-FR" sz="28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Vector</a:t>
            </a:r>
            <a:r>
              <a:rPr lang="fr-FR" sz="28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28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Regression</a:t>
            </a:r>
            <a:endParaRPr lang="fr-FR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8986D6A-AB86-0146-847F-451EB26690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35931"/>
            <a:ext cx="2743200" cy="365125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A3840039-6EE4-1F42-A043-CFE11C49D3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0579" y="2536433"/>
            <a:ext cx="4384283" cy="2455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524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688ADF1-D38B-A64E-8FCF-6FC48EE5B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1E91E7E5-3E3C-7B4A-B5CA-C8DCE727F191}"/>
              </a:ext>
            </a:extLst>
          </p:cNvPr>
          <p:cNvSpPr txBox="1"/>
          <p:nvPr/>
        </p:nvSpPr>
        <p:spPr>
          <a:xfrm>
            <a:off x="164099" y="5707915"/>
            <a:ext cx="6719934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fr-FR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Arbres de décision</a:t>
            </a:r>
            <a:r>
              <a:rPr lang="fr-FR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Complexité, Non-linéarité.</a:t>
            </a:r>
          </a:p>
          <a:p>
            <a:endParaRPr lang="fr-FR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fr-FR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Ensembles</a:t>
            </a:r>
            <a:r>
              <a:rPr lang="fr-FR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Puissance, </a:t>
            </a:r>
            <a:r>
              <a:rPr lang="fr-FR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Boosting</a:t>
            </a:r>
            <a:r>
              <a:rPr lang="fr-FR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fr-FR" sz="24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fr-FR" sz="24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E9D747F3-1C0D-A14E-B3A5-42AE4508C6A8}"/>
              </a:ext>
            </a:extLst>
          </p:cNvPr>
          <p:cNvSpPr txBox="1"/>
          <p:nvPr/>
        </p:nvSpPr>
        <p:spPr>
          <a:xfrm>
            <a:off x="169753" y="191569"/>
            <a:ext cx="1062197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8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Modèles non-linéaires : </a:t>
            </a:r>
            <a:r>
              <a:rPr lang="fr-FR" sz="2800" b="1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XGBoost</a:t>
            </a:r>
            <a:r>
              <a:rPr lang="fr-FR" sz="28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et </a:t>
            </a:r>
            <a:r>
              <a:rPr lang="fr-FR" sz="2800" b="1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RandomForestRegressor</a:t>
            </a:r>
            <a:endParaRPr lang="fr-FR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123747BD-5E42-CA4A-A928-A544139080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15411"/>
            <a:ext cx="10302521" cy="4178058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3D43BBCC-628C-7947-91E8-BA5CBA796D79}"/>
              </a:ext>
            </a:extLst>
          </p:cNvPr>
          <p:cNvSpPr txBox="1"/>
          <p:nvPr/>
        </p:nvSpPr>
        <p:spPr>
          <a:xfrm>
            <a:off x="8767238" y="4139307"/>
            <a:ext cx="385787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fr-FR" sz="1800" b="1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XGBoost</a:t>
            </a:r>
            <a:r>
              <a:rPr lang="fr-FR" sz="18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Meilleures performances.</a:t>
            </a:r>
          </a:p>
          <a:p>
            <a:pPr>
              <a:buFont typeface="Arial" panose="020B0604020202020204" pitchFamily="34" charset="0"/>
              <a:buChar char="•"/>
            </a:pPr>
            <a:endParaRPr lang="fr-FR" sz="18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fr-FR" sz="18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Scores</a:t>
            </a:r>
            <a:r>
              <a:rPr lang="fr-FR" sz="18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MAE, R2 élevés.</a:t>
            </a:r>
          </a:p>
          <a:p>
            <a:pPr>
              <a:buFont typeface="Arial" panose="020B0604020202020204" pitchFamily="34" charset="0"/>
              <a:buChar char="•"/>
            </a:pPr>
            <a:endParaRPr lang="fr-FR" sz="18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fr-FR" sz="1800" b="1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Boosting</a:t>
            </a:r>
            <a:r>
              <a:rPr lang="fr-FR" sz="18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Relations complexes.</a:t>
            </a:r>
          </a:p>
          <a:p>
            <a:pPr>
              <a:buFont typeface="Arial" panose="020B0604020202020204" pitchFamily="34" charset="0"/>
              <a:buChar char="•"/>
            </a:pPr>
            <a:endParaRPr lang="fr-FR" sz="18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fr-FR" sz="18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Rapidité</a:t>
            </a:r>
            <a:r>
              <a:rPr lang="fr-FR" sz="18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Entraînement.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210561DC-4ADF-3C4F-8903-6370951B86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7238" y="849995"/>
            <a:ext cx="2586562" cy="3208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3161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A40EC8B-67EE-D949-A5A6-F3C9A43A9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44CF0DDE-5E7B-EB47-9CCA-CE41F5F0392D}"/>
              </a:ext>
            </a:extLst>
          </p:cNvPr>
          <p:cNvSpPr txBox="1"/>
          <p:nvPr/>
        </p:nvSpPr>
        <p:spPr>
          <a:xfrm>
            <a:off x="262469" y="974481"/>
            <a:ext cx="1012470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fr-FR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Ajout </a:t>
            </a:r>
            <a:r>
              <a:rPr lang="fr-FR" b="1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ENERGYSTARScore</a:t>
            </a:r>
            <a:r>
              <a:rPr lang="fr-FR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Évaluation </a:t>
            </a:r>
            <a:r>
              <a:rPr lang="fr-FR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XGBoost</a:t>
            </a:r>
            <a:endParaRPr lang="fr-FR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fr-FR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fr-FR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Données incomplètes </a:t>
            </a:r>
            <a:r>
              <a:rPr lang="fr-FR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Taille réduite</a:t>
            </a:r>
          </a:p>
          <a:p>
            <a:pPr>
              <a:buFont typeface="Arial" panose="020B0604020202020204" pitchFamily="34" charset="0"/>
              <a:buChar char="•"/>
            </a:pPr>
            <a:endParaRPr lang="fr-FR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fr-FR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Meilleur score R² </a:t>
            </a:r>
            <a:r>
              <a:rPr lang="fr-FR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ENERGYSTARS (score </a:t>
            </a:r>
            <a:r>
              <a:rPr lang="fr-FR" dirty="0">
                <a:effectLst/>
                <a:latin typeface="Helvetica Neue" panose="02000503000000020004" pitchFamily="2" charset="0"/>
              </a:rPr>
              <a:t>supérieur au précédent)</a:t>
            </a:r>
          </a:p>
          <a:p>
            <a:pPr>
              <a:buFont typeface="Arial" panose="020B0604020202020204" pitchFamily="34" charset="0"/>
              <a:buChar char="•"/>
            </a:pPr>
            <a:endParaRPr lang="fr-FR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fr-FR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fr-FR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Nouvelle analyse </a:t>
            </a:r>
            <a:r>
              <a:rPr lang="fr-FR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Sans </a:t>
            </a:r>
            <a:r>
              <a:rPr lang="fr-FR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ENERGYSTARScore</a:t>
            </a:r>
            <a:endParaRPr lang="fr-FR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F42B81E-5BE2-D741-B71C-9D8C10A4CA17}"/>
              </a:ext>
            </a:extLst>
          </p:cNvPr>
          <p:cNvSpPr/>
          <p:nvPr/>
        </p:nvSpPr>
        <p:spPr>
          <a:xfrm>
            <a:off x="3510502" y="2963949"/>
            <a:ext cx="5170996" cy="930102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2152E036-C5A1-304B-B10F-E1726E1A3854}"/>
              </a:ext>
            </a:extLst>
          </p:cNvPr>
          <p:cNvSpPr txBox="1"/>
          <p:nvPr/>
        </p:nvSpPr>
        <p:spPr>
          <a:xfrm>
            <a:off x="262469" y="222173"/>
            <a:ext cx="1163596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defTabSz="8445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fr-FR" sz="2400" b="1" i="0" kern="1200" dirty="0">
                <a:latin typeface="Arial" panose="020B0604020202020204" pitchFamily="34" charset="0"/>
                <a:cs typeface="Arial" panose="020B0604020202020204" pitchFamily="34" charset="0"/>
              </a:rPr>
              <a:t>Évaluation du score </a:t>
            </a:r>
            <a:r>
              <a:rPr lang="fr-FR" sz="2400" b="1" i="0" kern="1200" dirty="0" err="1">
                <a:latin typeface="Arial" panose="020B0604020202020204" pitchFamily="34" charset="0"/>
                <a:cs typeface="Arial" panose="020B0604020202020204" pitchFamily="34" charset="0"/>
              </a:rPr>
              <a:t>Energy</a:t>
            </a:r>
            <a:r>
              <a:rPr lang="fr-FR" sz="2400" b="1" i="0" kern="1200" dirty="0">
                <a:latin typeface="Arial" panose="020B0604020202020204" pitchFamily="34" charset="0"/>
                <a:cs typeface="Arial" panose="020B0604020202020204" pitchFamily="34" charset="0"/>
              </a:rPr>
              <a:t> Star : Évaluation des performances</a:t>
            </a:r>
            <a:endParaRPr lang="en-US" sz="2400" b="1" kern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B7070568-1E25-D84D-ABC1-565050772C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4667" y="3254034"/>
            <a:ext cx="8504241" cy="3342950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09E351E5-AEF5-224B-A093-466CC4B9F7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6461" y="974481"/>
            <a:ext cx="3833682" cy="2657439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655B9A7C-582C-864F-A0D6-061E91CB7E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12690" y="4268307"/>
            <a:ext cx="1835175" cy="1896533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F7225563-4B97-3B44-83D3-9EA0024CB730}"/>
              </a:ext>
            </a:extLst>
          </p:cNvPr>
          <p:cNvSpPr txBox="1"/>
          <p:nvPr/>
        </p:nvSpPr>
        <p:spPr>
          <a:xfrm>
            <a:off x="8505463" y="69425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AVEC </a:t>
            </a:r>
            <a:r>
              <a:rPr lang="fr-FR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ENERGYSTARScore</a:t>
            </a:r>
            <a:r>
              <a:rPr lang="fr-FR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589286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A40EC8B-67EE-D949-A5A6-F3C9A43A9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44CF0DDE-5E7B-EB47-9CCA-CE41F5F0392D}"/>
              </a:ext>
            </a:extLst>
          </p:cNvPr>
          <p:cNvSpPr txBox="1"/>
          <p:nvPr/>
        </p:nvSpPr>
        <p:spPr>
          <a:xfrm>
            <a:off x="293566" y="1384950"/>
            <a:ext cx="7042965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fr-FR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XGBoost</a:t>
            </a:r>
            <a:r>
              <a:rPr lang="fr-FR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sans </a:t>
            </a:r>
            <a:r>
              <a:rPr lang="fr-FR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ENERGYSTARScore</a:t>
            </a:r>
            <a:r>
              <a:rPr lang="fr-FR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: Taille égale</a:t>
            </a:r>
          </a:p>
          <a:p>
            <a:endParaRPr lang="fr-FR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fr-FR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R² sans </a:t>
            </a:r>
            <a:r>
              <a:rPr lang="fr-FR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ENERGYSTARScore</a:t>
            </a:r>
            <a:r>
              <a:rPr lang="fr-FR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: Émissions </a:t>
            </a:r>
            <a:r>
              <a:rPr lang="fr-FR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0.801</a:t>
            </a:r>
            <a:r>
              <a:rPr lang="fr-FR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Énergie </a:t>
            </a:r>
            <a:r>
              <a:rPr lang="fr-FR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0.729</a:t>
            </a:r>
          </a:p>
          <a:p>
            <a:pPr>
              <a:buFont typeface="Arial" panose="020B0604020202020204" pitchFamily="34" charset="0"/>
              <a:buChar char="•"/>
            </a:pPr>
            <a:endParaRPr lang="fr-FR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fr-FR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R² avec </a:t>
            </a:r>
            <a:r>
              <a:rPr lang="fr-FR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ENERGYSTARScore</a:t>
            </a:r>
            <a:r>
              <a:rPr lang="fr-FR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: Émissions </a:t>
            </a:r>
            <a:r>
              <a:rPr lang="fr-FR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0.896</a:t>
            </a:r>
            <a:r>
              <a:rPr lang="fr-FR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Énergie </a:t>
            </a:r>
            <a:r>
              <a:rPr lang="fr-FR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0.860</a:t>
            </a:r>
          </a:p>
          <a:p>
            <a:endParaRPr lang="fr-FR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fr-FR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Interprétation : LIME et SHAP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F42B81E-5BE2-D741-B71C-9D8C10A4CA17}"/>
              </a:ext>
            </a:extLst>
          </p:cNvPr>
          <p:cNvSpPr/>
          <p:nvPr/>
        </p:nvSpPr>
        <p:spPr>
          <a:xfrm>
            <a:off x="3510502" y="2963949"/>
            <a:ext cx="5170996" cy="930102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2152E036-C5A1-304B-B10F-E1726E1A3854}"/>
              </a:ext>
            </a:extLst>
          </p:cNvPr>
          <p:cNvSpPr txBox="1"/>
          <p:nvPr/>
        </p:nvSpPr>
        <p:spPr>
          <a:xfrm>
            <a:off x="262469" y="222173"/>
            <a:ext cx="1163596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defTabSz="8445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fr-FR" sz="2800" b="1" i="0" kern="1200" dirty="0">
                <a:latin typeface="Arial" panose="020B0604020202020204" pitchFamily="34" charset="0"/>
                <a:cs typeface="Arial" panose="020B0604020202020204" pitchFamily="34" charset="0"/>
              </a:rPr>
              <a:t>Évaluation du score </a:t>
            </a:r>
            <a:r>
              <a:rPr lang="fr-FR" sz="2800" b="1" i="0" kern="1200" dirty="0" err="1">
                <a:latin typeface="Arial" panose="020B0604020202020204" pitchFamily="34" charset="0"/>
                <a:cs typeface="Arial" panose="020B0604020202020204" pitchFamily="34" charset="0"/>
              </a:rPr>
              <a:t>Energy</a:t>
            </a:r>
            <a:r>
              <a:rPr lang="fr-FR" sz="2800" b="1" i="0" kern="1200" dirty="0">
                <a:latin typeface="Arial" panose="020B0604020202020204" pitchFamily="34" charset="0"/>
                <a:cs typeface="Arial" panose="020B0604020202020204" pitchFamily="34" charset="0"/>
              </a:rPr>
              <a:t> Star : SHAP</a:t>
            </a:r>
            <a:endParaRPr lang="en-US" sz="2800" b="1" kern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C229E3E0-0133-8E49-A463-7AAC5532C2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0171" y="1095583"/>
            <a:ext cx="4277684" cy="2640815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AF13D5C3-5A04-A14B-83BC-F41561998B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4228864"/>
            <a:ext cx="6001855" cy="2640816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52EA08F6-A5EE-5941-B1E5-835C5608C7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181647"/>
            <a:ext cx="6067329" cy="2640816"/>
          </a:xfrm>
          <a:prstGeom prst="rect">
            <a:avLst/>
          </a:prstGeom>
        </p:spPr>
      </p:pic>
      <p:sp>
        <p:nvSpPr>
          <p:cNvPr id="21" name="ZoneTexte 20">
            <a:extLst>
              <a:ext uri="{FF2B5EF4-FFF2-40B4-BE49-F238E27FC236}">
                <a16:creationId xmlns:a16="http://schemas.microsoft.com/office/drawing/2014/main" id="{A536C9C0-316B-EC4F-B15A-2BAF2989927E}"/>
              </a:ext>
            </a:extLst>
          </p:cNvPr>
          <p:cNvSpPr txBox="1"/>
          <p:nvPr/>
        </p:nvSpPr>
        <p:spPr>
          <a:xfrm>
            <a:off x="8305800" y="66221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SANS </a:t>
            </a:r>
            <a:r>
              <a:rPr lang="fr-FR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ENERGYSTARScore</a:t>
            </a:r>
            <a:r>
              <a:rPr lang="fr-FR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454055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3145738B-1797-4A46-B26F-4C5853E766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5938"/>
            <a:ext cx="8755197" cy="2381181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D0875A87-20ED-CC42-B430-8328E59C2F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289" y="3885478"/>
            <a:ext cx="8755197" cy="2317120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56E8549-61D3-024E-A47F-3490DF554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04EC8398-D1C3-F847-ACBC-68CD9C4B8B55}"/>
              </a:ext>
            </a:extLst>
          </p:cNvPr>
          <p:cNvSpPr txBox="1"/>
          <p:nvPr/>
        </p:nvSpPr>
        <p:spPr>
          <a:xfrm>
            <a:off x="262469" y="222173"/>
            <a:ext cx="1163596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defTabSz="8445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fr-FR" sz="2800" b="1" i="0" kern="1200" dirty="0">
                <a:latin typeface="Arial" panose="020B0604020202020204" pitchFamily="34" charset="0"/>
                <a:cs typeface="Arial" panose="020B0604020202020204" pitchFamily="34" charset="0"/>
              </a:rPr>
              <a:t>Évaluation du score </a:t>
            </a:r>
            <a:r>
              <a:rPr lang="fr-FR" sz="2800" b="1" i="0" kern="1200" dirty="0" err="1">
                <a:latin typeface="Arial" panose="020B0604020202020204" pitchFamily="34" charset="0"/>
                <a:cs typeface="Arial" panose="020B0604020202020204" pitchFamily="34" charset="0"/>
              </a:rPr>
              <a:t>Energy</a:t>
            </a:r>
            <a:r>
              <a:rPr lang="fr-FR" sz="2800" b="1" i="0" kern="1200" dirty="0">
                <a:latin typeface="Arial" panose="020B0604020202020204" pitchFamily="34" charset="0"/>
                <a:cs typeface="Arial" panose="020B0604020202020204" pitchFamily="34" charset="0"/>
              </a:rPr>
              <a:t> Star : Lime</a:t>
            </a:r>
            <a:endParaRPr lang="en-US" sz="2800" b="1" kern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78BB7852-14E1-144B-B3E8-5A82F30E0719}"/>
              </a:ext>
            </a:extLst>
          </p:cNvPr>
          <p:cNvSpPr txBox="1"/>
          <p:nvPr/>
        </p:nvSpPr>
        <p:spPr>
          <a:xfrm>
            <a:off x="8610600" y="514045"/>
            <a:ext cx="6101644" cy="618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br>
              <a:rPr lang="fr-FR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fr-FR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ENERGYSTAR &lt; 46: </a:t>
            </a:r>
          </a:p>
          <a:p>
            <a:r>
              <a:rPr lang="fr-FR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Émissions élevées, inefficacité</a:t>
            </a:r>
          </a:p>
          <a:p>
            <a:endParaRPr lang="fr-FR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ENERGYSTAR &gt; 89:</a:t>
            </a:r>
          </a:p>
          <a:p>
            <a:r>
              <a:rPr lang="fr-FR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Émissions faibles, efficacité.</a:t>
            </a:r>
          </a:p>
          <a:p>
            <a:endParaRPr lang="fr-FR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Raisons:</a:t>
            </a:r>
          </a:p>
          <a:p>
            <a:r>
              <a:rPr lang="fr-FR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Électricité élevée, taille petite,</a:t>
            </a:r>
          </a:p>
          <a:p>
            <a:r>
              <a:rPr lang="fr-FR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score ENERGYSTAR élevé,</a:t>
            </a:r>
          </a:p>
          <a:p>
            <a:r>
              <a:rPr lang="fr-FR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installations industrielles.</a:t>
            </a:r>
          </a:p>
          <a:p>
            <a:endParaRPr lang="fr-FR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Mesures:</a:t>
            </a:r>
          </a:p>
          <a:p>
            <a:r>
              <a:rPr lang="fr-FR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Équipements, isolation,</a:t>
            </a:r>
          </a:p>
          <a:p>
            <a:r>
              <a:rPr lang="fr-FR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énergies renouvelables,</a:t>
            </a:r>
          </a:p>
          <a:p>
            <a:r>
              <a:rPr lang="fr-FR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gestion énergétique.</a:t>
            </a:r>
          </a:p>
          <a:p>
            <a:endParaRPr lang="fr-FR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Attentes: </a:t>
            </a:r>
          </a:p>
          <a:p>
            <a:r>
              <a:rPr lang="fr-FR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Bâtiments à faibles</a:t>
            </a:r>
          </a:p>
          <a:p>
            <a:r>
              <a:rPr lang="fr-FR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émissions, LIME négatif élevé.</a:t>
            </a:r>
          </a:p>
          <a:p>
            <a:endParaRPr lang="fr-FR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24782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90C5FBD-55BC-9644-9D45-5E145EA5D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E92ED1E4-B47A-0A40-8DA6-DFA16EC882A7}"/>
              </a:ext>
            </a:extLst>
          </p:cNvPr>
          <p:cNvSpPr txBox="1"/>
          <p:nvPr/>
        </p:nvSpPr>
        <p:spPr>
          <a:xfrm>
            <a:off x="428978" y="1522154"/>
            <a:ext cx="11763022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fr-FR" sz="20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Objectif: </a:t>
            </a:r>
            <a:r>
              <a:rPr lang="fr-FR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Anticiper consommation énergie et émissions CO2 bâtiments.</a:t>
            </a:r>
          </a:p>
          <a:p>
            <a:pPr>
              <a:buFont typeface="Arial" panose="020B0604020202020204" pitchFamily="34" charset="0"/>
              <a:buChar char="•"/>
            </a:pPr>
            <a:endParaRPr lang="fr-FR" sz="20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fr-FR" sz="20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Préparation données</a:t>
            </a:r>
            <a:r>
              <a:rPr lang="fr-FR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Ingénierie caractéristiques, encodage one-hot, PCA.</a:t>
            </a:r>
          </a:p>
          <a:p>
            <a:pPr>
              <a:buFont typeface="Arial" panose="020B0604020202020204" pitchFamily="34" charset="0"/>
              <a:buChar char="•"/>
            </a:pPr>
            <a:endParaRPr lang="fr-FR" sz="20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fr-FR" sz="20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Algorithmes utilisés</a:t>
            </a:r>
            <a:r>
              <a:rPr lang="fr-FR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Régression linéaire, </a:t>
            </a:r>
            <a:r>
              <a:rPr lang="fr-FR" sz="20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ElasticNet</a:t>
            </a:r>
            <a:r>
              <a:rPr lang="fr-FR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SVR, </a:t>
            </a:r>
            <a:r>
              <a:rPr lang="fr-FR" sz="20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RandomForestRegressor</a:t>
            </a:r>
            <a:r>
              <a:rPr lang="fr-FR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fr-FR" sz="20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XGBoost</a:t>
            </a:r>
            <a:r>
              <a:rPr lang="fr-FR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fr-FR" sz="20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fr-FR" sz="20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Meilleur algorithme</a:t>
            </a:r>
            <a:r>
              <a:rPr lang="fr-FR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fr-FR" sz="20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XGBoost</a:t>
            </a:r>
            <a:r>
              <a:rPr lang="fr-FR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(scores R2 et MAE élevés, relations complexes).</a:t>
            </a:r>
          </a:p>
          <a:p>
            <a:endParaRPr lang="fr-FR" sz="20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fr-FR" sz="20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Amélioration</a:t>
            </a:r>
            <a:r>
              <a:rPr lang="fr-FR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Score ENERGYSTAR ajouté (efficacité énergétique).</a:t>
            </a:r>
          </a:p>
          <a:p>
            <a:endParaRPr lang="fr-FR" sz="20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fr-FR" sz="20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Méthodes interprétation</a:t>
            </a:r>
            <a:r>
              <a:rPr lang="fr-FR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LIME et SHAP.</a:t>
            </a:r>
          </a:p>
          <a:p>
            <a:endParaRPr lang="fr-FR" sz="20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fr-FR" sz="20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Importance efficacité énergétique: </a:t>
            </a:r>
            <a:r>
              <a:rPr lang="fr-FR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Réduction émissions CO2.</a:t>
            </a:r>
          </a:p>
          <a:p>
            <a:endParaRPr lang="fr-FR" sz="20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fr-FR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Efficacité énergétique essentielle pour réduire émissions CO2 et améliorer performance énergétique bâtiments.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397ACC1B-8A4C-FD46-A926-C259758CE5BD}"/>
              </a:ext>
            </a:extLst>
          </p:cNvPr>
          <p:cNvSpPr txBox="1"/>
          <p:nvPr/>
        </p:nvSpPr>
        <p:spPr>
          <a:xfrm>
            <a:off x="248355" y="299509"/>
            <a:ext cx="102616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defTabSz="8445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fr-FR" sz="3200" b="1" i="0" kern="1200" dirty="0">
                <a:latin typeface="Arial" panose="020B0604020202020204" pitchFamily="34" charset="0"/>
                <a:cs typeface="Arial" panose="020B0604020202020204" pitchFamily="34" charset="0"/>
              </a:rPr>
              <a:t>Conclusion : Résultats et implications</a:t>
            </a:r>
            <a:endParaRPr lang="en-US" sz="3200" b="1" kern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49352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3591AF8-86D4-EE41-B6D3-F7C92B123D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7308850" cy="986400"/>
          </a:xfrm>
        </p:spPr>
        <p:txBody>
          <a:bodyPr wrap="square" anchor="ctr">
            <a:normAutofit/>
          </a:bodyPr>
          <a:lstStyle/>
          <a:p>
            <a:r>
              <a:rPr lang="fr-FR" dirty="0"/>
              <a:t>Objectif</a:t>
            </a:r>
          </a:p>
        </p:txBody>
      </p:sp>
      <p:graphicFrame>
        <p:nvGraphicFramePr>
          <p:cNvPr id="25" name="Espace réservé du contenu 2">
            <a:extLst>
              <a:ext uri="{FF2B5EF4-FFF2-40B4-BE49-F238E27FC236}">
                <a16:creationId xmlns:a16="http://schemas.microsoft.com/office/drawing/2014/main" id="{3FA39E54-2756-284D-C1B5-0388BA95B75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55202853"/>
              </p:ext>
            </p:extLst>
          </p:nvPr>
        </p:nvGraphicFramePr>
        <p:xfrm>
          <a:off x="550863" y="2624135"/>
          <a:ext cx="11090276" cy="34686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12EFC4BA-05E1-0C45-BA4A-4B0C6915E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1931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Slide background fill">
            <a:extLst>
              <a:ext uri="{FF2B5EF4-FFF2-40B4-BE49-F238E27FC236}">
                <a16:creationId xmlns:a16="http://schemas.microsoft.com/office/drawing/2014/main" id="{1D63C574-BFD2-41A1-A567-B0C3CC7FD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Color 2">
            <a:extLst>
              <a:ext uri="{FF2B5EF4-FFF2-40B4-BE49-F238E27FC236}">
                <a16:creationId xmlns:a16="http://schemas.microsoft.com/office/drawing/2014/main" id="{E2A46BAB-8C31-42B2-90E8-B26DD3E81D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3F7A3C7-0737-4E57-B30E-8EEFE638B4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4707053" cy="6858000"/>
            <a:chOff x="651279" y="598259"/>
            <a:chExt cx="10889442" cy="5680742"/>
          </a:xfrm>
        </p:grpSpPr>
        <p:sp>
          <p:nvSpPr>
            <p:cNvPr id="22" name="Color">
              <a:extLst>
                <a:ext uri="{FF2B5EF4-FFF2-40B4-BE49-F238E27FC236}">
                  <a16:creationId xmlns:a16="http://schemas.microsoft.com/office/drawing/2014/main" id="{3BE6D516-DFC6-4698-B3F1-5F591C1130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Color">
              <a:extLst>
                <a:ext uri="{FF2B5EF4-FFF2-40B4-BE49-F238E27FC236}">
                  <a16:creationId xmlns:a16="http://schemas.microsoft.com/office/drawing/2014/main" id="{C2580FB0-D146-458C-AF1B-8E8BBF6BBA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3F5E015-E085-4624-B431-B424144486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4DDB60AE-8B9C-4BA0-93DC-F8C9EBF6D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9F247760-BE07-41A2-969E-570081E65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57A70BD2-76FC-4BDD-9E64-3B93D5EF3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AADD9643-5489-42CB-9762-FBAC2AAE9F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09A2C16E-2745-4E3D-BECC-D66755221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52E5A063-571D-4461-9869-B3E93F6E69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366019AD-E33B-4DBF-BAD3-AE361160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7CD42112-E57D-FE4E-9EAD-A3B0655E8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385" y="841248"/>
            <a:ext cx="3515244" cy="5340097"/>
          </a:xfrm>
        </p:spPr>
        <p:txBody>
          <a:bodyPr anchor="ctr">
            <a:normAutofit/>
          </a:bodyPr>
          <a:lstStyle/>
          <a:p>
            <a:r>
              <a:rPr lang="fr-FR" sz="4800" b="0" i="0">
                <a:solidFill>
                  <a:schemeClr val="bg1"/>
                </a:solidFill>
                <a:effectLst/>
                <a:latin typeface="Söhne"/>
              </a:rPr>
              <a:t>Table des matières </a:t>
            </a:r>
            <a:endParaRPr lang="fr-FR" sz="4800">
              <a:solidFill>
                <a:schemeClr val="bg1"/>
              </a:solidFill>
            </a:endParaRP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30C95B31-1347-9C47-8259-EAE63EAF33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8872" y="6217920"/>
            <a:ext cx="640080" cy="640080"/>
          </a:xfrm>
        </p:spPr>
        <p:txBody>
          <a:bodyPr>
            <a:normAutofit/>
          </a:bodyPr>
          <a:lstStyle/>
          <a:p>
            <a:pPr algn="ctr">
              <a:spcAft>
                <a:spcPts val="600"/>
              </a:spcAft>
            </a:pPr>
            <a:fld id="{DBA1B0FB-D917-4C8C-928F-313BD683BF39}" type="slidenum">
              <a:rPr lang="en-US" sz="1600">
                <a:solidFill>
                  <a:schemeClr val="tx2"/>
                </a:solidFill>
              </a:rPr>
              <a:pPr algn="ctr">
                <a:spcAft>
                  <a:spcPts val="600"/>
                </a:spcAft>
              </a:pPr>
              <a:t>3</a:t>
            </a:fld>
            <a:endParaRPr lang="en-US" sz="1600">
              <a:solidFill>
                <a:schemeClr val="tx2"/>
              </a:solidFill>
            </a:endParaRPr>
          </a:p>
        </p:txBody>
      </p: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642AF13D-93DF-6F14-B4CE-0DB7EA562F1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61980159"/>
              </p:ext>
            </p:extLst>
          </p:nvPr>
        </p:nvGraphicFramePr>
        <p:xfrm>
          <a:off x="4985886" y="231006"/>
          <a:ext cx="6367913" cy="64056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484284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5BD0765-374B-2944-8A60-79B722F885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362" y="266272"/>
            <a:ext cx="10515600" cy="1325563"/>
          </a:xfrm>
        </p:spPr>
        <p:txBody>
          <a:bodyPr>
            <a:normAutofit fontScale="90000"/>
          </a:bodyPr>
          <a:lstStyle/>
          <a:p>
            <a:br>
              <a:rPr lang="fr-FR" dirty="0"/>
            </a:br>
            <a:r>
              <a:rPr lang="fr-FR" b="1" i="0" dirty="0">
                <a:effectLst/>
                <a:latin typeface="Söhne"/>
              </a:rPr>
              <a:t>Ce jeu de données </a:t>
            </a:r>
            <a:r>
              <a:rPr lang="fr-FR" sz="2200" b="1" dirty="0">
                <a:solidFill>
                  <a:schemeClr val="tx1"/>
                </a:solidFill>
              </a:rPr>
              <a:t>Données accessibles sur https://</a:t>
            </a:r>
            <a:r>
              <a:rPr lang="fr-FR" sz="2200" b="1" dirty="0" err="1">
                <a:solidFill>
                  <a:schemeClr val="tx1"/>
                </a:solidFill>
              </a:rPr>
              <a:t>data.seattle.gov</a:t>
            </a:r>
            <a:r>
              <a:rPr lang="fr-FR" sz="2200" b="1" dirty="0">
                <a:solidFill>
                  <a:schemeClr val="tx1"/>
                </a:solidFill>
              </a:rPr>
              <a:t>/</a:t>
            </a:r>
            <a:br>
              <a:rPr lang="fr-FR" sz="2200" dirty="0">
                <a:solidFill>
                  <a:schemeClr val="tx1"/>
                </a:solidFill>
              </a:rPr>
            </a:br>
            <a:endParaRPr lang="fr-FR" sz="2200" dirty="0"/>
          </a:p>
        </p:txBody>
      </p:sp>
      <p:graphicFrame>
        <p:nvGraphicFramePr>
          <p:cNvPr id="7" name="Espace réservé du contenu 2">
            <a:extLst>
              <a:ext uri="{FF2B5EF4-FFF2-40B4-BE49-F238E27FC236}">
                <a16:creationId xmlns:a16="http://schemas.microsoft.com/office/drawing/2014/main" id="{0D655B88-7D2D-943B-258B-461E90F55B95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356286" y="3073657"/>
          <a:ext cx="10515600" cy="33642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2" descr="Logo seattle">
            <a:hlinkClick r:id="rId7"/>
            <a:extLst>
              <a:ext uri="{FF2B5EF4-FFF2-40B4-BE49-F238E27FC236}">
                <a16:creationId xmlns:a16="http://schemas.microsoft.com/office/drawing/2014/main" id="{E2F2229C-B823-4F47-AF14-C85E05D90C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7360" y="1065434"/>
            <a:ext cx="4762500" cy="2181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3E1A524-B140-914E-B555-B4D056C765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2309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31BAD53-4E89-4F62-BBB7-26359763E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62756DA2-40EB-4C6F-B962-5822FFB54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653438" cy="6858000"/>
          </a:xfrm>
          <a:custGeom>
            <a:avLst/>
            <a:gdLst>
              <a:gd name="connsiteX0" fmla="*/ 0 w 6096000"/>
              <a:gd name="connsiteY0" fmla="*/ 0 h 6858000"/>
              <a:gd name="connsiteX1" fmla="*/ 5567517 w 6096000"/>
              <a:gd name="connsiteY1" fmla="*/ 0 h 6858000"/>
              <a:gd name="connsiteX2" fmla="*/ 5566938 w 6096000"/>
              <a:gd name="connsiteY2" fmla="*/ 1705 h 6858000"/>
              <a:gd name="connsiteX3" fmla="*/ 5551594 w 6096000"/>
              <a:gd name="connsiteY3" fmla="*/ 17287 h 6858000"/>
              <a:gd name="connsiteX4" fmla="*/ 5545641 w 6096000"/>
              <a:gd name="connsiteY4" fmla="*/ 130336 h 6858000"/>
              <a:gd name="connsiteX5" fmla="*/ 5538289 w 6096000"/>
              <a:gd name="connsiteY5" fmla="*/ 187093 h 6858000"/>
              <a:gd name="connsiteX6" fmla="*/ 5545790 w 6096000"/>
              <a:gd name="connsiteY6" fmla="*/ 265704 h 6858000"/>
              <a:gd name="connsiteX7" fmla="*/ 5542313 w 6096000"/>
              <a:gd name="connsiteY7" fmla="*/ 354566 h 6858000"/>
              <a:gd name="connsiteX8" fmla="*/ 5524126 w 6096000"/>
              <a:gd name="connsiteY8" fmla="*/ 472000 h 6858000"/>
              <a:gd name="connsiteX9" fmla="*/ 5522170 w 6096000"/>
              <a:gd name="connsiteY9" fmla="*/ 473782 h 6858000"/>
              <a:gd name="connsiteX10" fmla="*/ 5521798 w 6096000"/>
              <a:gd name="connsiteY10" fmla="*/ 491380 h 6858000"/>
              <a:gd name="connsiteX11" fmla="*/ 5536419 w 6096000"/>
              <a:gd name="connsiteY11" fmla="*/ 531675 h 6858000"/>
              <a:gd name="connsiteX12" fmla="*/ 5533435 w 6096000"/>
              <a:gd name="connsiteY12" fmla="*/ 536015 h 6858000"/>
              <a:gd name="connsiteX13" fmla="*/ 5538088 w 6096000"/>
              <a:gd name="connsiteY13" fmla="*/ 572092 h 6858000"/>
              <a:gd name="connsiteX14" fmla="*/ 5536061 w 6096000"/>
              <a:gd name="connsiteY14" fmla="*/ 572511 h 6858000"/>
              <a:gd name="connsiteX15" fmla="*/ 5528218 w 6096000"/>
              <a:gd name="connsiteY15" fmla="*/ 582332 h 6858000"/>
              <a:gd name="connsiteX16" fmla="*/ 5518011 w 6096000"/>
              <a:gd name="connsiteY16" fmla="*/ 601285 h 6858000"/>
              <a:gd name="connsiteX17" fmla="*/ 5473174 w 6096000"/>
              <a:gd name="connsiteY17" fmla="*/ 681608 h 6858000"/>
              <a:gd name="connsiteX18" fmla="*/ 5472963 w 6096000"/>
              <a:gd name="connsiteY18" fmla="*/ 689151 h 6858000"/>
              <a:gd name="connsiteX19" fmla="*/ 5472485 w 6096000"/>
              <a:gd name="connsiteY19" fmla="*/ 689289 h 6858000"/>
              <a:gd name="connsiteX20" fmla="*/ 5471326 w 6096000"/>
              <a:gd name="connsiteY20" fmla="*/ 697222 h 6858000"/>
              <a:gd name="connsiteX21" fmla="*/ 5472164 w 6096000"/>
              <a:gd name="connsiteY21" fmla="*/ 717531 h 6858000"/>
              <a:gd name="connsiteX22" fmla="*/ 5468891 w 6096000"/>
              <a:gd name="connsiteY22" fmla="*/ 722494 h 6858000"/>
              <a:gd name="connsiteX23" fmla="*/ 5463081 w 6096000"/>
              <a:gd name="connsiteY23" fmla="*/ 724368 h 6858000"/>
              <a:gd name="connsiteX24" fmla="*/ 5446981 w 6096000"/>
              <a:gd name="connsiteY24" fmla="*/ 752692 h 6858000"/>
              <a:gd name="connsiteX25" fmla="*/ 5417190 w 6096000"/>
              <a:gd name="connsiteY25" fmla="*/ 816346 h 6858000"/>
              <a:gd name="connsiteX26" fmla="*/ 5388958 w 6096000"/>
              <a:gd name="connsiteY26" fmla="*/ 889417 h 6858000"/>
              <a:gd name="connsiteX27" fmla="*/ 5307044 w 6096000"/>
              <a:gd name="connsiteY27" fmla="*/ 1063288 h 6858000"/>
              <a:gd name="connsiteX28" fmla="*/ 5303837 w 6096000"/>
              <a:gd name="connsiteY28" fmla="*/ 1157176 h 6858000"/>
              <a:gd name="connsiteX29" fmla="*/ 5286494 w 6096000"/>
              <a:gd name="connsiteY29" fmla="*/ 1210776 h 6858000"/>
              <a:gd name="connsiteX30" fmla="*/ 5282463 w 6096000"/>
              <a:gd name="connsiteY30" fmla="*/ 1301993 h 6858000"/>
              <a:gd name="connsiteX31" fmla="*/ 5252235 w 6096000"/>
              <a:gd name="connsiteY31" fmla="*/ 1360879 h 6858000"/>
              <a:gd name="connsiteX32" fmla="*/ 5244497 w 6096000"/>
              <a:gd name="connsiteY32" fmla="*/ 1404045 h 6858000"/>
              <a:gd name="connsiteX33" fmla="*/ 5223823 w 6096000"/>
              <a:gd name="connsiteY33" fmla="*/ 1429568 h 6858000"/>
              <a:gd name="connsiteX34" fmla="*/ 5224851 w 6096000"/>
              <a:gd name="connsiteY34" fmla="*/ 1430305 h 6858000"/>
              <a:gd name="connsiteX35" fmla="*/ 5212394 w 6096000"/>
              <a:gd name="connsiteY35" fmla="*/ 1463304 h 6858000"/>
              <a:gd name="connsiteX36" fmla="*/ 5209958 w 6096000"/>
              <a:gd name="connsiteY36" fmla="*/ 1514846 h 6858000"/>
              <a:gd name="connsiteX37" fmla="*/ 5206417 w 6096000"/>
              <a:gd name="connsiteY37" fmla="*/ 1519731 h 6858000"/>
              <a:gd name="connsiteX38" fmla="*/ 5206640 w 6096000"/>
              <a:gd name="connsiteY38" fmla="*/ 1519929 h 6858000"/>
              <a:gd name="connsiteX39" fmla="*/ 5207632 w 6096000"/>
              <a:gd name="connsiteY39" fmla="*/ 1546022 h 6858000"/>
              <a:gd name="connsiteX40" fmla="*/ 5212030 w 6096000"/>
              <a:gd name="connsiteY40" fmla="*/ 1578752 h 6858000"/>
              <a:gd name="connsiteX41" fmla="*/ 5203533 w 6096000"/>
              <a:gd name="connsiteY41" fmla="*/ 1647555 h 6858000"/>
              <a:gd name="connsiteX42" fmla="*/ 5190877 w 6096000"/>
              <a:gd name="connsiteY42" fmla="*/ 1715685 h 6858000"/>
              <a:gd name="connsiteX43" fmla="*/ 5184235 w 6096000"/>
              <a:gd name="connsiteY43" fmla="*/ 1740358 h 6858000"/>
              <a:gd name="connsiteX44" fmla="*/ 5181475 w 6096000"/>
              <a:gd name="connsiteY44" fmla="*/ 1784314 h 6858000"/>
              <a:gd name="connsiteX45" fmla="*/ 5185845 w 6096000"/>
              <a:gd name="connsiteY45" fmla="*/ 1804434 h 6858000"/>
              <a:gd name="connsiteX46" fmla="*/ 5185068 w 6096000"/>
              <a:gd name="connsiteY46" fmla="*/ 1805316 h 6858000"/>
              <a:gd name="connsiteX47" fmla="*/ 5188593 w 6096000"/>
              <a:gd name="connsiteY47" fmla="*/ 1807109 h 6858000"/>
              <a:gd name="connsiteX48" fmla="*/ 5185920 w 6096000"/>
              <a:gd name="connsiteY48" fmla="*/ 1821003 h 6858000"/>
              <a:gd name="connsiteX49" fmla="*/ 5183543 w 6096000"/>
              <a:gd name="connsiteY49" fmla="*/ 1824832 h 6858000"/>
              <a:gd name="connsiteX50" fmla="*/ 5182235 w 6096000"/>
              <a:gd name="connsiteY50" fmla="*/ 1830429 h 6858000"/>
              <a:gd name="connsiteX51" fmla="*/ 5182525 w 6096000"/>
              <a:gd name="connsiteY51" fmla="*/ 1830569 h 6858000"/>
              <a:gd name="connsiteX52" fmla="*/ 5180663 w 6096000"/>
              <a:gd name="connsiteY52" fmla="*/ 1835810 h 6858000"/>
              <a:gd name="connsiteX53" fmla="*/ 5167452 w 6096000"/>
              <a:gd name="connsiteY53" fmla="*/ 1861483 h 6858000"/>
              <a:gd name="connsiteX54" fmla="*/ 5174266 w 6096000"/>
              <a:gd name="connsiteY54" fmla="*/ 1892417 h 6858000"/>
              <a:gd name="connsiteX55" fmla="*/ 5189262 w 6096000"/>
              <a:gd name="connsiteY55" fmla="*/ 1895114 h 6858000"/>
              <a:gd name="connsiteX56" fmla="*/ 5187100 w 6096000"/>
              <a:gd name="connsiteY56" fmla="*/ 1899379 h 6858000"/>
              <a:gd name="connsiteX57" fmla="*/ 5180471 w 6096000"/>
              <a:gd name="connsiteY57" fmla="*/ 1907867 h 6858000"/>
              <a:gd name="connsiteX58" fmla="*/ 5181361 w 6096000"/>
              <a:gd name="connsiteY58" fmla="*/ 1910265 h 6858000"/>
              <a:gd name="connsiteX59" fmla="*/ 5178268 w 6096000"/>
              <a:gd name="connsiteY59" fmla="*/ 1935584 h 6858000"/>
              <a:gd name="connsiteX60" fmla="*/ 5183619 w 6096000"/>
              <a:gd name="connsiteY60" fmla="*/ 1942021 h 6858000"/>
              <a:gd name="connsiteX61" fmla="*/ 5184480 w 6096000"/>
              <a:gd name="connsiteY61" fmla="*/ 1945112 h 6858000"/>
              <a:gd name="connsiteX62" fmla="*/ 5172776 w 6096000"/>
              <a:gd name="connsiteY62" fmla="*/ 1961162 h 6858000"/>
              <a:gd name="connsiteX63" fmla="*/ 5168513 w 6096000"/>
              <a:gd name="connsiteY63" fmla="*/ 1969445 h 6858000"/>
              <a:gd name="connsiteX64" fmla="*/ 5126597 w 6096000"/>
              <a:gd name="connsiteY64" fmla="*/ 2024270 h 6858000"/>
              <a:gd name="connsiteX65" fmla="*/ 5119528 w 6096000"/>
              <a:gd name="connsiteY65" fmla="*/ 2107942 h 6858000"/>
              <a:gd name="connsiteX66" fmla="*/ 5110356 w 6096000"/>
              <a:gd name="connsiteY66" fmla="*/ 2193455 h 6858000"/>
              <a:gd name="connsiteX67" fmla="*/ 5104992 w 6096000"/>
              <a:gd name="connsiteY67" fmla="*/ 2260088 h 6858000"/>
              <a:gd name="connsiteX68" fmla="*/ 5059439 w 6096000"/>
              <a:gd name="connsiteY68" fmla="*/ 2335735 h 6858000"/>
              <a:gd name="connsiteX69" fmla="*/ 5022061 w 6096000"/>
              <a:gd name="connsiteY69" fmla="*/ 2408995 h 6858000"/>
              <a:gd name="connsiteX70" fmla="*/ 5022253 w 6096000"/>
              <a:gd name="connsiteY70" fmla="*/ 2445869 h 6858000"/>
              <a:gd name="connsiteX71" fmla="*/ 5011426 w 6096000"/>
              <a:gd name="connsiteY71" fmla="*/ 2496499 h 6858000"/>
              <a:gd name="connsiteX72" fmla="*/ 4994224 w 6096000"/>
              <a:gd name="connsiteY72" fmla="*/ 2549900 h 6858000"/>
              <a:gd name="connsiteX73" fmla="*/ 4995245 w 6096000"/>
              <a:gd name="connsiteY73" fmla="*/ 2596456 h 6858000"/>
              <a:gd name="connsiteX74" fmla="*/ 4988570 w 6096000"/>
              <a:gd name="connsiteY74" fmla="*/ 2606088 h 6858000"/>
              <a:gd name="connsiteX75" fmla="*/ 4988371 w 6096000"/>
              <a:gd name="connsiteY75" fmla="*/ 2635351 h 6858000"/>
              <a:gd name="connsiteX76" fmla="*/ 4983212 w 6096000"/>
              <a:gd name="connsiteY76" fmla="*/ 2665666 h 6858000"/>
              <a:gd name="connsiteX77" fmla="*/ 4968234 w 6096000"/>
              <a:gd name="connsiteY77" fmla="*/ 2715895 h 6858000"/>
              <a:gd name="connsiteX78" fmla="*/ 4975888 w 6096000"/>
              <a:gd name="connsiteY78" fmla="*/ 2725052 h 6858000"/>
              <a:gd name="connsiteX79" fmla="*/ 4980195 w 6096000"/>
              <a:gd name="connsiteY79" fmla="*/ 2726489 h 6858000"/>
              <a:gd name="connsiteX80" fmla="*/ 4976218 w 6096000"/>
              <a:gd name="connsiteY80" fmla="*/ 2740278 h 6858000"/>
              <a:gd name="connsiteX81" fmla="*/ 4980571 w 6096000"/>
              <a:gd name="connsiteY81" fmla="*/ 2751112 h 6858000"/>
              <a:gd name="connsiteX82" fmla="*/ 4973893 w 6096000"/>
              <a:gd name="connsiteY82" fmla="*/ 2760208 h 6858000"/>
              <a:gd name="connsiteX83" fmla="*/ 4979005 w 6096000"/>
              <a:gd name="connsiteY83" fmla="*/ 2790136 h 6858000"/>
              <a:gd name="connsiteX84" fmla="*/ 4986137 w 6096000"/>
              <a:gd name="connsiteY84" fmla="*/ 2804183 h 6858000"/>
              <a:gd name="connsiteX85" fmla="*/ 4986175 w 6096000"/>
              <a:gd name="connsiteY85" fmla="*/ 2825860 h 6858000"/>
              <a:gd name="connsiteX86" fmla="*/ 4993936 w 6096000"/>
              <a:gd name="connsiteY86" fmla="*/ 2911749 h 6858000"/>
              <a:gd name="connsiteX87" fmla="*/ 4992563 w 6096000"/>
              <a:gd name="connsiteY87" fmla="*/ 2977278 h 6858000"/>
              <a:gd name="connsiteX88" fmla="*/ 4980516 w 6096000"/>
              <a:gd name="connsiteY88" fmla="*/ 2991092 h 6858000"/>
              <a:gd name="connsiteX89" fmla="*/ 4992801 w 6096000"/>
              <a:gd name="connsiteY89" fmla="*/ 3020247 h 6858000"/>
              <a:gd name="connsiteX90" fmla="*/ 5014805 w 6096000"/>
              <a:gd name="connsiteY90" fmla="*/ 3065434 h 6858000"/>
              <a:gd name="connsiteX91" fmla="*/ 5002733 w 6096000"/>
              <a:gd name="connsiteY91" fmla="*/ 3103777 h 6858000"/>
              <a:gd name="connsiteX92" fmla="*/ 5002941 w 6096000"/>
              <a:gd name="connsiteY92" fmla="*/ 3151828 h 6858000"/>
              <a:gd name="connsiteX93" fmla="*/ 5002883 w 6096000"/>
              <a:gd name="connsiteY93" fmla="*/ 3180546 h 6858000"/>
              <a:gd name="connsiteX94" fmla="*/ 5016711 w 6096000"/>
              <a:gd name="connsiteY94" fmla="*/ 3258677 h 6858000"/>
              <a:gd name="connsiteX95" fmla="*/ 5017918 w 6096000"/>
              <a:gd name="connsiteY95" fmla="*/ 3262610 h 6858000"/>
              <a:gd name="connsiteX96" fmla="*/ 5011672 w 6096000"/>
              <a:gd name="connsiteY96" fmla="*/ 3277179 h 6858000"/>
              <a:gd name="connsiteX97" fmla="*/ 5009344 w 6096000"/>
              <a:gd name="connsiteY97" fmla="*/ 3278130 h 6858000"/>
              <a:gd name="connsiteX98" fmla="*/ 5026770 w 6096000"/>
              <a:gd name="connsiteY98" fmla="*/ 3325671 h 6858000"/>
              <a:gd name="connsiteX99" fmla="*/ 5024571 w 6096000"/>
              <a:gd name="connsiteY99" fmla="*/ 3332072 h 6858000"/>
              <a:gd name="connsiteX100" fmla="*/ 5041705 w 6096000"/>
              <a:gd name="connsiteY100" fmla="*/ 3362948 h 6858000"/>
              <a:gd name="connsiteX101" fmla="*/ 5047477 w 6096000"/>
              <a:gd name="connsiteY101" fmla="*/ 3378959 h 6858000"/>
              <a:gd name="connsiteX102" fmla="*/ 5060758 w 6096000"/>
              <a:gd name="connsiteY102" fmla="*/ 3407057 h 6858000"/>
              <a:gd name="connsiteX103" fmla="*/ 5058968 w 6096000"/>
              <a:gd name="connsiteY103" fmla="*/ 3409825 h 6858000"/>
              <a:gd name="connsiteX104" fmla="*/ 5062667 w 6096000"/>
              <a:gd name="connsiteY104" fmla="*/ 3415218 h 6858000"/>
              <a:gd name="connsiteX105" fmla="*/ 5060928 w 6096000"/>
              <a:gd name="connsiteY105" fmla="*/ 3419880 h 6858000"/>
              <a:gd name="connsiteX106" fmla="*/ 5062923 w 6096000"/>
              <a:gd name="connsiteY106" fmla="*/ 3424545 h 6858000"/>
              <a:gd name="connsiteX107" fmla="*/ 5064623 w 6096000"/>
              <a:gd name="connsiteY107" fmla="*/ 3476412 h 6858000"/>
              <a:gd name="connsiteX108" fmla="*/ 5069684 w 6096000"/>
              <a:gd name="connsiteY108" fmla="*/ 3486850 h 6858000"/>
              <a:gd name="connsiteX109" fmla="*/ 5063339 w 6096000"/>
              <a:gd name="connsiteY109" fmla="*/ 3496391 h 6858000"/>
              <a:gd name="connsiteX110" fmla="*/ 5070139 w 6096000"/>
              <a:gd name="connsiteY110" fmla="*/ 3531201 h 6858000"/>
              <a:gd name="connsiteX111" fmla="*/ 5079896 w 6096000"/>
              <a:gd name="connsiteY111" fmla="*/ 3542019 h 6858000"/>
              <a:gd name="connsiteX112" fmla="*/ 5087540 w 6096000"/>
              <a:gd name="connsiteY112" fmla="*/ 3552249 h 6858000"/>
              <a:gd name="connsiteX113" fmla="*/ 5087902 w 6096000"/>
              <a:gd name="connsiteY113" fmla="*/ 3553678 h 6858000"/>
              <a:gd name="connsiteX114" fmla="*/ 5091509 w 6096000"/>
              <a:gd name="connsiteY114" fmla="*/ 3568021 h 6858000"/>
              <a:gd name="connsiteX115" fmla="*/ 5091934 w 6096000"/>
              <a:gd name="connsiteY115" fmla="*/ 3569719 h 6858000"/>
              <a:gd name="connsiteX116" fmla="*/ 5089362 w 6096000"/>
              <a:gd name="connsiteY116" fmla="*/ 3586412 h 6858000"/>
              <a:gd name="connsiteX117" fmla="*/ 5092358 w 6096000"/>
              <a:gd name="connsiteY117" fmla="*/ 3597336 h 6858000"/>
              <a:gd name="connsiteX118" fmla="*/ 5084254 w 6096000"/>
              <a:gd name="connsiteY118" fmla="*/ 3606007 h 6858000"/>
              <a:gd name="connsiteX119" fmla="*/ 5084281 w 6096000"/>
              <a:gd name="connsiteY119" fmla="*/ 3641228 h 6858000"/>
              <a:gd name="connsiteX120" fmla="*/ 5091848 w 6096000"/>
              <a:gd name="connsiteY120" fmla="*/ 3653088 h 6858000"/>
              <a:gd name="connsiteX121" fmla="*/ 5097436 w 6096000"/>
              <a:gd name="connsiteY121" fmla="*/ 3664114 h 6858000"/>
              <a:gd name="connsiteX122" fmla="*/ 5097518 w 6096000"/>
              <a:gd name="connsiteY122" fmla="*/ 3665569 h 6858000"/>
              <a:gd name="connsiteX123" fmla="*/ 5099829 w 6096000"/>
              <a:gd name="connsiteY123" fmla="*/ 3707357 h 6858000"/>
              <a:gd name="connsiteX124" fmla="*/ 5114696 w 6096000"/>
              <a:gd name="connsiteY124" fmla="*/ 3778166 h 6858000"/>
              <a:gd name="connsiteX125" fmla="*/ 5135379 w 6096000"/>
              <a:gd name="connsiteY125" fmla="*/ 3878222 h 6858000"/>
              <a:gd name="connsiteX126" fmla="*/ 5130138 w 6096000"/>
              <a:gd name="connsiteY126" fmla="*/ 4048117 h 6858000"/>
              <a:gd name="connsiteX127" fmla="*/ 5090040 w 6096000"/>
              <a:gd name="connsiteY127" fmla="*/ 4219510 h 6858000"/>
              <a:gd name="connsiteX128" fmla="*/ 5092812 w 6096000"/>
              <a:gd name="connsiteY128" fmla="*/ 4411258 h 6858000"/>
              <a:gd name="connsiteX129" fmla="*/ 5084599 w 6096000"/>
              <a:gd name="connsiteY129" fmla="*/ 4488531 h 6858000"/>
              <a:gd name="connsiteX130" fmla="*/ 5084072 w 6096000"/>
              <a:gd name="connsiteY130" fmla="*/ 4539168 h 6858000"/>
              <a:gd name="connsiteX131" fmla="*/ 5068936 w 6096000"/>
              <a:gd name="connsiteY131" fmla="*/ 4625153 h 6858000"/>
              <a:gd name="connsiteX132" fmla="*/ 5059114 w 6096000"/>
              <a:gd name="connsiteY132" fmla="*/ 4733115 h 6858000"/>
              <a:gd name="connsiteX133" fmla="*/ 5037209 w 6096000"/>
              <a:gd name="connsiteY133" fmla="*/ 4844323 h 6858000"/>
              <a:gd name="connsiteX134" fmla="*/ 5020638 w 6096000"/>
              <a:gd name="connsiteY134" fmla="*/ 4877992 h 6858000"/>
              <a:gd name="connsiteX135" fmla="*/ 5006413 w 6096000"/>
              <a:gd name="connsiteY135" fmla="*/ 4925805 h 6858000"/>
              <a:gd name="connsiteX136" fmla="*/ 4971037 w 6096000"/>
              <a:gd name="connsiteY136" fmla="*/ 5009272 h 6858000"/>
              <a:gd name="connsiteX137" fmla="*/ 4963105 w 6096000"/>
              <a:gd name="connsiteY137" fmla="*/ 5111369 h 6858000"/>
              <a:gd name="connsiteX138" fmla="*/ 4976341 w 6096000"/>
              <a:gd name="connsiteY138" fmla="*/ 5210876 h 6858000"/>
              <a:gd name="connsiteX139" fmla="*/ 4980617 w 6096000"/>
              <a:gd name="connsiteY139" fmla="*/ 5269726 h 6858000"/>
              <a:gd name="connsiteX140" fmla="*/ 4997733 w 6096000"/>
              <a:gd name="connsiteY140" fmla="*/ 5464225 h 6858000"/>
              <a:gd name="connsiteX141" fmla="*/ 5001400 w 6096000"/>
              <a:gd name="connsiteY141" fmla="*/ 5594585 h 6858000"/>
              <a:gd name="connsiteX142" fmla="*/ 4983700 w 6096000"/>
              <a:gd name="connsiteY142" fmla="*/ 5667896 h 6858000"/>
              <a:gd name="connsiteX143" fmla="*/ 4968506 w 6096000"/>
              <a:gd name="connsiteY143" fmla="*/ 5769225 h 6858000"/>
              <a:gd name="connsiteX144" fmla="*/ 4969765 w 6096000"/>
              <a:gd name="connsiteY144" fmla="*/ 5823324 h 6858000"/>
              <a:gd name="connsiteX145" fmla="*/ 4966129 w 6096000"/>
              <a:gd name="connsiteY145" fmla="*/ 5862699 h 6858000"/>
              <a:gd name="connsiteX146" fmla="*/ 4970695 w 6096000"/>
              <a:gd name="connsiteY146" fmla="*/ 5906467 h 6858000"/>
              <a:gd name="connsiteX147" fmla="*/ 4991568 w 6096000"/>
              <a:gd name="connsiteY147" fmla="*/ 5939847 h 6858000"/>
              <a:gd name="connsiteX148" fmla="*/ 4986815 w 6096000"/>
              <a:gd name="connsiteY148" fmla="*/ 5973994 h 6858000"/>
              <a:gd name="connsiteX149" fmla="*/ 4987776 w 6096000"/>
              <a:gd name="connsiteY149" fmla="*/ 6089693 h 6858000"/>
              <a:gd name="connsiteX150" fmla="*/ 4991621 w 6096000"/>
              <a:gd name="connsiteY150" fmla="*/ 6224938 h 6858000"/>
              <a:gd name="connsiteX151" fmla="*/ 5017157 w 6096000"/>
              <a:gd name="connsiteY151" fmla="*/ 6370251 h 6858000"/>
              <a:gd name="connsiteX152" fmla="*/ 5040797 w 6096000"/>
              <a:gd name="connsiteY152" fmla="*/ 6541313 h 6858000"/>
              <a:gd name="connsiteX153" fmla="*/ 5045375 w 6096000"/>
              <a:gd name="connsiteY153" fmla="*/ 6640957 h 6858000"/>
              <a:gd name="connsiteX154" fmla="*/ 5058442 w 6096000"/>
              <a:gd name="connsiteY154" fmla="*/ 6705297 h 6858000"/>
              <a:gd name="connsiteX155" fmla="*/ 5071125 w 6096000"/>
              <a:gd name="connsiteY155" fmla="*/ 6759582 h 6858000"/>
              <a:gd name="connsiteX156" fmla="*/ 5069172 w 6096000"/>
              <a:gd name="connsiteY156" fmla="*/ 6817746 h 6858000"/>
              <a:gd name="connsiteX157" fmla="*/ 5072322 w 6096000"/>
              <a:gd name="connsiteY157" fmla="*/ 6843646 h 6858000"/>
              <a:gd name="connsiteX158" fmla="*/ 5091388 w 6096000"/>
              <a:gd name="connsiteY158" fmla="*/ 6857998 h 6858000"/>
              <a:gd name="connsiteX159" fmla="*/ 6096000 w 6096000"/>
              <a:gd name="connsiteY159" fmla="*/ 6857998 h 6858000"/>
              <a:gd name="connsiteX160" fmla="*/ 6096000 w 6096000"/>
              <a:gd name="connsiteY160" fmla="*/ 6858000 h 6858000"/>
              <a:gd name="connsiteX161" fmla="*/ 0 w 6096000"/>
              <a:gd name="connsiteY16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5567517" y="0"/>
                </a:lnTo>
                <a:lnTo>
                  <a:pt x="5566938" y="1705"/>
                </a:lnTo>
                <a:cubicBezTo>
                  <a:pt x="5563126" y="8440"/>
                  <a:pt x="5558112" y="13784"/>
                  <a:pt x="5551594" y="17287"/>
                </a:cubicBezTo>
                <a:cubicBezTo>
                  <a:pt x="5562364" y="82036"/>
                  <a:pt x="5510349" y="69804"/>
                  <a:pt x="5545641" y="130336"/>
                </a:cubicBezTo>
                <a:cubicBezTo>
                  <a:pt x="5526953" y="117589"/>
                  <a:pt x="5536978" y="162458"/>
                  <a:pt x="5538289" y="187093"/>
                </a:cubicBezTo>
                <a:cubicBezTo>
                  <a:pt x="5536205" y="226511"/>
                  <a:pt x="5545722" y="205530"/>
                  <a:pt x="5545790" y="265704"/>
                </a:cubicBezTo>
                <a:cubicBezTo>
                  <a:pt x="5542296" y="317533"/>
                  <a:pt x="5543813" y="325288"/>
                  <a:pt x="5542313" y="354566"/>
                </a:cubicBezTo>
                <a:lnTo>
                  <a:pt x="5524126" y="472000"/>
                </a:lnTo>
                <a:lnTo>
                  <a:pt x="5522170" y="473782"/>
                </a:lnTo>
                <a:cubicBezTo>
                  <a:pt x="5517847" y="482008"/>
                  <a:pt x="5518682" y="487340"/>
                  <a:pt x="5521798" y="491380"/>
                </a:cubicBezTo>
                <a:lnTo>
                  <a:pt x="5536419" y="531675"/>
                </a:lnTo>
                <a:lnTo>
                  <a:pt x="5533435" y="536015"/>
                </a:lnTo>
                <a:lnTo>
                  <a:pt x="5538088" y="572092"/>
                </a:lnTo>
                <a:lnTo>
                  <a:pt x="5536061" y="572511"/>
                </a:lnTo>
                <a:cubicBezTo>
                  <a:pt x="5531611" y="574271"/>
                  <a:pt x="5528529" y="577121"/>
                  <a:pt x="5528218" y="582332"/>
                </a:cubicBezTo>
                <a:cubicBezTo>
                  <a:pt x="5498002" y="573171"/>
                  <a:pt x="5516262" y="585107"/>
                  <a:pt x="5518011" y="601285"/>
                </a:cubicBezTo>
                <a:cubicBezTo>
                  <a:pt x="5508838" y="617831"/>
                  <a:pt x="5480684" y="666964"/>
                  <a:pt x="5473174" y="681608"/>
                </a:cubicBezTo>
                <a:cubicBezTo>
                  <a:pt x="5473102" y="684122"/>
                  <a:pt x="5473033" y="686637"/>
                  <a:pt x="5472963" y="689151"/>
                </a:cubicBezTo>
                <a:lnTo>
                  <a:pt x="5472485" y="689289"/>
                </a:lnTo>
                <a:cubicBezTo>
                  <a:pt x="5471434" y="690905"/>
                  <a:pt x="5470986" y="693376"/>
                  <a:pt x="5471326" y="697222"/>
                </a:cubicBezTo>
                <a:cubicBezTo>
                  <a:pt x="5471606" y="703992"/>
                  <a:pt x="5471884" y="710761"/>
                  <a:pt x="5472164" y="717531"/>
                </a:cubicBezTo>
                <a:lnTo>
                  <a:pt x="5468891" y="722494"/>
                </a:lnTo>
                <a:lnTo>
                  <a:pt x="5463081" y="724368"/>
                </a:lnTo>
                <a:lnTo>
                  <a:pt x="5446981" y="752692"/>
                </a:lnTo>
                <a:cubicBezTo>
                  <a:pt x="5454691" y="764380"/>
                  <a:pt x="5422719" y="808083"/>
                  <a:pt x="5417190" y="816346"/>
                </a:cubicBezTo>
                <a:lnTo>
                  <a:pt x="5388958" y="889417"/>
                </a:lnTo>
                <a:cubicBezTo>
                  <a:pt x="5320491" y="969963"/>
                  <a:pt x="5321907" y="1005331"/>
                  <a:pt x="5307044" y="1063288"/>
                </a:cubicBezTo>
                <a:cubicBezTo>
                  <a:pt x="5313332" y="1111028"/>
                  <a:pt x="5317096" y="1110140"/>
                  <a:pt x="5303837" y="1157176"/>
                </a:cubicBezTo>
                <a:cubicBezTo>
                  <a:pt x="5301103" y="1192124"/>
                  <a:pt x="5301884" y="1197232"/>
                  <a:pt x="5286494" y="1210776"/>
                </a:cubicBezTo>
                <a:lnTo>
                  <a:pt x="5282463" y="1301993"/>
                </a:lnTo>
                <a:lnTo>
                  <a:pt x="5252235" y="1360879"/>
                </a:lnTo>
                <a:lnTo>
                  <a:pt x="5244497" y="1404045"/>
                </a:lnTo>
                <a:lnTo>
                  <a:pt x="5223823" y="1429568"/>
                </a:lnTo>
                <a:lnTo>
                  <a:pt x="5224851" y="1430305"/>
                </a:lnTo>
                <a:cubicBezTo>
                  <a:pt x="5226697" y="1432466"/>
                  <a:pt x="5214738" y="1459891"/>
                  <a:pt x="5212394" y="1463304"/>
                </a:cubicBezTo>
                <a:cubicBezTo>
                  <a:pt x="5209912" y="1477394"/>
                  <a:pt x="5213027" y="1501295"/>
                  <a:pt x="5209958" y="1514846"/>
                </a:cubicBezTo>
                <a:lnTo>
                  <a:pt x="5206417" y="1519731"/>
                </a:lnTo>
                <a:lnTo>
                  <a:pt x="5206640" y="1519929"/>
                </a:lnTo>
                <a:cubicBezTo>
                  <a:pt x="5206490" y="1521210"/>
                  <a:pt x="5209710" y="1543635"/>
                  <a:pt x="5207632" y="1546022"/>
                </a:cubicBezTo>
                <a:lnTo>
                  <a:pt x="5212030" y="1578752"/>
                </a:lnTo>
                <a:cubicBezTo>
                  <a:pt x="5206147" y="1605585"/>
                  <a:pt x="5226381" y="1622803"/>
                  <a:pt x="5203533" y="1647555"/>
                </a:cubicBezTo>
                <a:cubicBezTo>
                  <a:pt x="5198128" y="1672675"/>
                  <a:pt x="5203213" y="1694404"/>
                  <a:pt x="5190877" y="1715685"/>
                </a:cubicBezTo>
                <a:cubicBezTo>
                  <a:pt x="5196815" y="1724301"/>
                  <a:pt x="5198098" y="1732435"/>
                  <a:pt x="5184235" y="1740358"/>
                </a:cubicBezTo>
                <a:cubicBezTo>
                  <a:pt x="5182625" y="1763793"/>
                  <a:pt x="5198368" y="1769422"/>
                  <a:pt x="5181475" y="1784314"/>
                </a:cubicBezTo>
                <a:cubicBezTo>
                  <a:pt x="5205987" y="1797417"/>
                  <a:pt x="5195246" y="1798221"/>
                  <a:pt x="5185845" y="1804434"/>
                </a:cubicBezTo>
                <a:lnTo>
                  <a:pt x="5185068" y="1805316"/>
                </a:lnTo>
                <a:lnTo>
                  <a:pt x="5188593" y="1807109"/>
                </a:lnTo>
                <a:lnTo>
                  <a:pt x="5185920" y="1821003"/>
                </a:lnTo>
                <a:lnTo>
                  <a:pt x="5183543" y="1824832"/>
                </a:lnTo>
                <a:cubicBezTo>
                  <a:pt x="5182284" y="1827468"/>
                  <a:pt x="5181937" y="1829219"/>
                  <a:pt x="5182235" y="1830429"/>
                </a:cubicBezTo>
                <a:lnTo>
                  <a:pt x="5182525" y="1830569"/>
                </a:lnTo>
                <a:lnTo>
                  <a:pt x="5180663" y="1835810"/>
                </a:lnTo>
                <a:cubicBezTo>
                  <a:pt x="5176779" y="1844665"/>
                  <a:pt x="5172297" y="1853278"/>
                  <a:pt x="5167452" y="1861483"/>
                </a:cubicBezTo>
                <a:cubicBezTo>
                  <a:pt x="5179827" y="1866643"/>
                  <a:pt x="5166788" y="1884999"/>
                  <a:pt x="5174266" y="1892417"/>
                </a:cubicBezTo>
                <a:lnTo>
                  <a:pt x="5189262" y="1895114"/>
                </a:lnTo>
                <a:lnTo>
                  <a:pt x="5187100" y="1899379"/>
                </a:lnTo>
                <a:lnTo>
                  <a:pt x="5180471" y="1907867"/>
                </a:lnTo>
                <a:cubicBezTo>
                  <a:pt x="5179609" y="1909162"/>
                  <a:pt x="5179647" y="1909994"/>
                  <a:pt x="5181361" y="1910265"/>
                </a:cubicBezTo>
                <a:cubicBezTo>
                  <a:pt x="5180995" y="1914884"/>
                  <a:pt x="5177893" y="1930292"/>
                  <a:pt x="5178268" y="1935584"/>
                </a:cubicBezTo>
                <a:lnTo>
                  <a:pt x="5183619" y="1942021"/>
                </a:lnTo>
                <a:lnTo>
                  <a:pt x="5184480" y="1945112"/>
                </a:lnTo>
                <a:lnTo>
                  <a:pt x="5172776" y="1961162"/>
                </a:lnTo>
                <a:lnTo>
                  <a:pt x="5168513" y="1969445"/>
                </a:lnTo>
                <a:lnTo>
                  <a:pt x="5126597" y="2024270"/>
                </a:lnTo>
                <a:lnTo>
                  <a:pt x="5119528" y="2107942"/>
                </a:lnTo>
                <a:cubicBezTo>
                  <a:pt x="5089290" y="2138038"/>
                  <a:pt x="5110415" y="2159228"/>
                  <a:pt x="5110356" y="2193455"/>
                </a:cubicBezTo>
                <a:cubicBezTo>
                  <a:pt x="5101302" y="2220953"/>
                  <a:pt x="5110381" y="2224200"/>
                  <a:pt x="5104992" y="2260088"/>
                </a:cubicBezTo>
                <a:cubicBezTo>
                  <a:pt x="5096504" y="2291744"/>
                  <a:pt x="5078225" y="2299003"/>
                  <a:pt x="5059439" y="2335735"/>
                </a:cubicBezTo>
                <a:cubicBezTo>
                  <a:pt x="5029465" y="2329020"/>
                  <a:pt x="5058046" y="2407546"/>
                  <a:pt x="5022061" y="2408995"/>
                </a:cubicBezTo>
                <a:cubicBezTo>
                  <a:pt x="5023289" y="2413465"/>
                  <a:pt x="5019654" y="2441580"/>
                  <a:pt x="5022253" y="2445869"/>
                </a:cubicBezTo>
                <a:cubicBezTo>
                  <a:pt x="5022440" y="2449625"/>
                  <a:pt x="5011241" y="2492743"/>
                  <a:pt x="5011426" y="2496499"/>
                </a:cubicBezTo>
                <a:lnTo>
                  <a:pt x="4994224" y="2549900"/>
                </a:lnTo>
                <a:cubicBezTo>
                  <a:pt x="4992353" y="2564757"/>
                  <a:pt x="4998952" y="2582253"/>
                  <a:pt x="4995245" y="2596456"/>
                </a:cubicBezTo>
                <a:lnTo>
                  <a:pt x="4988570" y="2606088"/>
                </a:lnTo>
                <a:cubicBezTo>
                  <a:pt x="4988504" y="2615842"/>
                  <a:pt x="4988436" y="2625597"/>
                  <a:pt x="4988371" y="2635351"/>
                </a:cubicBezTo>
                <a:lnTo>
                  <a:pt x="4983212" y="2665666"/>
                </a:lnTo>
                <a:lnTo>
                  <a:pt x="4968234" y="2715895"/>
                </a:lnTo>
                <a:lnTo>
                  <a:pt x="4975888" y="2725052"/>
                </a:lnTo>
                <a:lnTo>
                  <a:pt x="4980195" y="2726489"/>
                </a:lnTo>
                <a:lnTo>
                  <a:pt x="4976218" y="2740278"/>
                </a:lnTo>
                <a:lnTo>
                  <a:pt x="4980571" y="2751112"/>
                </a:lnTo>
                <a:lnTo>
                  <a:pt x="4973893" y="2760208"/>
                </a:lnTo>
                <a:lnTo>
                  <a:pt x="4979005" y="2790136"/>
                </a:lnTo>
                <a:lnTo>
                  <a:pt x="4986137" y="2804183"/>
                </a:lnTo>
                <a:cubicBezTo>
                  <a:pt x="4986150" y="2811409"/>
                  <a:pt x="4986162" y="2818634"/>
                  <a:pt x="4986175" y="2825860"/>
                </a:cubicBezTo>
                <a:cubicBezTo>
                  <a:pt x="4987474" y="2843788"/>
                  <a:pt x="4992871" y="2886513"/>
                  <a:pt x="4993936" y="2911749"/>
                </a:cubicBezTo>
                <a:cubicBezTo>
                  <a:pt x="4993313" y="2946689"/>
                  <a:pt x="4980300" y="2954448"/>
                  <a:pt x="4992563" y="2977278"/>
                </a:cubicBezTo>
                <a:cubicBezTo>
                  <a:pt x="4985688" y="2983455"/>
                  <a:pt x="4982051" y="2987749"/>
                  <a:pt x="4980516" y="2991092"/>
                </a:cubicBezTo>
                <a:cubicBezTo>
                  <a:pt x="4975910" y="3001119"/>
                  <a:pt x="4990216" y="3002537"/>
                  <a:pt x="4992801" y="3020247"/>
                </a:cubicBezTo>
                <a:cubicBezTo>
                  <a:pt x="4998517" y="3032637"/>
                  <a:pt x="5013148" y="3051512"/>
                  <a:pt x="5014805" y="3065434"/>
                </a:cubicBezTo>
                <a:cubicBezTo>
                  <a:pt x="4998836" y="3057428"/>
                  <a:pt x="5016840" y="3105196"/>
                  <a:pt x="5002733" y="3103777"/>
                </a:cubicBezTo>
                <a:cubicBezTo>
                  <a:pt x="5022381" y="3124610"/>
                  <a:pt x="4997365" y="3128169"/>
                  <a:pt x="5002941" y="3151828"/>
                </a:cubicBezTo>
                <a:cubicBezTo>
                  <a:pt x="5010264" y="3163902"/>
                  <a:pt x="5011356" y="3171780"/>
                  <a:pt x="5002883" y="3180546"/>
                </a:cubicBezTo>
                <a:cubicBezTo>
                  <a:pt x="5038586" y="3236545"/>
                  <a:pt x="5003723" y="3210316"/>
                  <a:pt x="5016711" y="3258677"/>
                </a:cubicBezTo>
                <a:lnTo>
                  <a:pt x="5017918" y="3262610"/>
                </a:lnTo>
                <a:lnTo>
                  <a:pt x="5011672" y="3277179"/>
                </a:lnTo>
                <a:lnTo>
                  <a:pt x="5009344" y="3278130"/>
                </a:lnTo>
                <a:lnTo>
                  <a:pt x="5026770" y="3325671"/>
                </a:lnTo>
                <a:lnTo>
                  <a:pt x="5024571" y="3332072"/>
                </a:lnTo>
                <a:lnTo>
                  <a:pt x="5041705" y="3362948"/>
                </a:lnTo>
                <a:lnTo>
                  <a:pt x="5047477" y="3378959"/>
                </a:lnTo>
                <a:lnTo>
                  <a:pt x="5060758" y="3407057"/>
                </a:lnTo>
                <a:lnTo>
                  <a:pt x="5058968" y="3409825"/>
                </a:lnTo>
                <a:lnTo>
                  <a:pt x="5062667" y="3415218"/>
                </a:lnTo>
                <a:lnTo>
                  <a:pt x="5060928" y="3419880"/>
                </a:lnTo>
                <a:lnTo>
                  <a:pt x="5062923" y="3424545"/>
                </a:lnTo>
                <a:cubicBezTo>
                  <a:pt x="5063537" y="3433967"/>
                  <a:pt x="5063494" y="3466028"/>
                  <a:pt x="5064623" y="3476412"/>
                </a:cubicBezTo>
                <a:lnTo>
                  <a:pt x="5069684" y="3486850"/>
                </a:lnTo>
                <a:lnTo>
                  <a:pt x="5063339" y="3496391"/>
                </a:lnTo>
                <a:lnTo>
                  <a:pt x="5070139" y="3531201"/>
                </a:lnTo>
                <a:lnTo>
                  <a:pt x="5079896" y="3542019"/>
                </a:lnTo>
                <a:lnTo>
                  <a:pt x="5087540" y="3552249"/>
                </a:lnTo>
                <a:lnTo>
                  <a:pt x="5087902" y="3553678"/>
                </a:lnTo>
                <a:lnTo>
                  <a:pt x="5091509" y="3568021"/>
                </a:lnTo>
                <a:lnTo>
                  <a:pt x="5091934" y="3569719"/>
                </a:lnTo>
                <a:lnTo>
                  <a:pt x="5089362" y="3586412"/>
                </a:lnTo>
                <a:lnTo>
                  <a:pt x="5092358" y="3597336"/>
                </a:lnTo>
                <a:lnTo>
                  <a:pt x="5084254" y="3606007"/>
                </a:lnTo>
                <a:cubicBezTo>
                  <a:pt x="5084262" y="3617747"/>
                  <a:pt x="5084273" y="3629488"/>
                  <a:pt x="5084281" y="3641228"/>
                </a:cubicBezTo>
                <a:lnTo>
                  <a:pt x="5091848" y="3653088"/>
                </a:lnTo>
                <a:lnTo>
                  <a:pt x="5097436" y="3664114"/>
                </a:lnTo>
                <a:cubicBezTo>
                  <a:pt x="5097463" y="3664599"/>
                  <a:pt x="5097491" y="3665084"/>
                  <a:pt x="5097518" y="3665569"/>
                </a:cubicBezTo>
                <a:cubicBezTo>
                  <a:pt x="5097915" y="3672776"/>
                  <a:pt x="5096966" y="3688591"/>
                  <a:pt x="5099829" y="3707357"/>
                </a:cubicBezTo>
                <a:cubicBezTo>
                  <a:pt x="5100505" y="3724716"/>
                  <a:pt x="5118078" y="3760234"/>
                  <a:pt x="5114696" y="3778166"/>
                </a:cubicBezTo>
                <a:cubicBezTo>
                  <a:pt x="5141627" y="3845122"/>
                  <a:pt x="5125427" y="3821305"/>
                  <a:pt x="5135379" y="3878222"/>
                </a:cubicBezTo>
                <a:cubicBezTo>
                  <a:pt x="5161519" y="3905047"/>
                  <a:pt x="5125417" y="4015047"/>
                  <a:pt x="5130138" y="4048117"/>
                </a:cubicBezTo>
                <a:cubicBezTo>
                  <a:pt x="5081804" y="4192084"/>
                  <a:pt x="5096262" y="4158987"/>
                  <a:pt x="5090040" y="4219510"/>
                </a:cubicBezTo>
                <a:cubicBezTo>
                  <a:pt x="5104553" y="4280033"/>
                  <a:pt x="5065380" y="4345686"/>
                  <a:pt x="5092812" y="4411258"/>
                </a:cubicBezTo>
                <a:cubicBezTo>
                  <a:pt x="5090630" y="4437329"/>
                  <a:pt x="5083878" y="4473140"/>
                  <a:pt x="5084599" y="4488531"/>
                </a:cubicBezTo>
                <a:cubicBezTo>
                  <a:pt x="5084423" y="4505410"/>
                  <a:pt x="5084248" y="4522289"/>
                  <a:pt x="5084072" y="4539168"/>
                </a:cubicBezTo>
                <a:cubicBezTo>
                  <a:pt x="5072114" y="4567830"/>
                  <a:pt x="5064305" y="4588197"/>
                  <a:pt x="5068936" y="4625153"/>
                </a:cubicBezTo>
                <a:cubicBezTo>
                  <a:pt x="5077433" y="4662889"/>
                  <a:pt x="5065899" y="4679357"/>
                  <a:pt x="5059114" y="4733115"/>
                </a:cubicBezTo>
                <a:cubicBezTo>
                  <a:pt x="5068687" y="4752352"/>
                  <a:pt x="5055370" y="4832308"/>
                  <a:pt x="5037209" y="4844323"/>
                </a:cubicBezTo>
                <a:cubicBezTo>
                  <a:pt x="5033444" y="4857054"/>
                  <a:pt x="5040194" y="4871554"/>
                  <a:pt x="5020638" y="4877992"/>
                </a:cubicBezTo>
                <a:cubicBezTo>
                  <a:pt x="4997151" y="4888353"/>
                  <a:pt x="5034418" y="4931200"/>
                  <a:pt x="5006413" y="4925805"/>
                </a:cubicBezTo>
                <a:cubicBezTo>
                  <a:pt x="5031964" y="4956261"/>
                  <a:pt x="4982840" y="4982633"/>
                  <a:pt x="4971037" y="5009272"/>
                </a:cubicBezTo>
                <a:cubicBezTo>
                  <a:pt x="4973259" y="5034036"/>
                  <a:pt x="4968375" y="5053859"/>
                  <a:pt x="4963105" y="5111369"/>
                </a:cubicBezTo>
                <a:cubicBezTo>
                  <a:pt x="4973224" y="5141336"/>
                  <a:pt x="4937413" y="5161742"/>
                  <a:pt x="4976341" y="5210876"/>
                </a:cubicBezTo>
                <a:cubicBezTo>
                  <a:pt x="4972455" y="5212581"/>
                  <a:pt x="4977054" y="5227501"/>
                  <a:pt x="4980617" y="5269726"/>
                </a:cubicBezTo>
                <a:cubicBezTo>
                  <a:pt x="4984182" y="5311951"/>
                  <a:pt x="4990390" y="5400671"/>
                  <a:pt x="4997733" y="5464225"/>
                </a:cubicBezTo>
                <a:cubicBezTo>
                  <a:pt x="5001765" y="5536542"/>
                  <a:pt x="4990225" y="5517959"/>
                  <a:pt x="5001400" y="5594585"/>
                </a:cubicBezTo>
                <a:cubicBezTo>
                  <a:pt x="4999908" y="5619318"/>
                  <a:pt x="4974042" y="5647975"/>
                  <a:pt x="4983700" y="5667896"/>
                </a:cubicBezTo>
                <a:cubicBezTo>
                  <a:pt x="4976834" y="5696311"/>
                  <a:pt x="4975579" y="5738356"/>
                  <a:pt x="4968506" y="5769225"/>
                </a:cubicBezTo>
                <a:cubicBezTo>
                  <a:pt x="4968926" y="5787258"/>
                  <a:pt x="4969344" y="5805291"/>
                  <a:pt x="4969765" y="5823324"/>
                </a:cubicBezTo>
                <a:cubicBezTo>
                  <a:pt x="4966122" y="5853058"/>
                  <a:pt x="4965608" y="5838948"/>
                  <a:pt x="4966129" y="5862699"/>
                </a:cubicBezTo>
                <a:lnTo>
                  <a:pt x="4970695" y="5906467"/>
                </a:lnTo>
                <a:lnTo>
                  <a:pt x="4991568" y="5939847"/>
                </a:lnTo>
                <a:cubicBezTo>
                  <a:pt x="4998848" y="5955713"/>
                  <a:pt x="4974731" y="5940131"/>
                  <a:pt x="4986815" y="5973994"/>
                </a:cubicBezTo>
                <a:cubicBezTo>
                  <a:pt x="4961187" y="5997051"/>
                  <a:pt x="4983444" y="6032039"/>
                  <a:pt x="4987776" y="6089693"/>
                </a:cubicBezTo>
                <a:lnTo>
                  <a:pt x="4991621" y="6224938"/>
                </a:lnTo>
                <a:cubicBezTo>
                  <a:pt x="4988442" y="6270972"/>
                  <a:pt x="5008962" y="6317522"/>
                  <a:pt x="5017157" y="6370251"/>
                </a:cubicBezTo>
                <a:cubicBezTo>
                  <a:pt x="5025353" y="6422980"/>
                  <a:pt x="5039938" y="6490855"/>
                  <a:pt x="5040797" y="6541313"/>
                </a:cubicBezTo>
                <a:cubicBezTo>
                  <a:pt x="5039898" y="6576319"/>
                  <a:pt x="5031912" y="6591883"/>
                  <a:pt x="5045375" y="6640957"/>
                </a:cubicBezTo>
                <a:cubicBezTo>
                  <a:pt x="5057505" y="6669536"/>
                  <a:pt x="5052276" y="6675394"/>
                  <a:pt x="5058442" y="6705297"/>
                </a:cubicBezTo>
                <a:cubicBezTo>
                  <a:pt x="5057367" y="6727133"/>
                  <a:pt x="5067901" y="6732087"/>
                  <a:pt x="5071125" y="6759582"/>
                </a:cubicBezTo>
                <a:cubicBezTo>
                  <a:pt x="5055614" y="6796071"/>
                  <a:pt x="5051656" y="6769544"/>
                  <a:pt x="5069172" y="6817746"/>
                </a:cubicBezTo>
                <a:cubicBezTo>
                  <a:pt x="5060956" y="6828354"/>
                  <a:pt x="5064525" y="6836369"/>
                  <a:pt x="5072322" y="6843646"/>
                </a:cubicBezTo>
                <a:lnTo>
                  <a:pt x="5091388" y="6857998"/>
                </a:lnTo>
                <a:lnTo>
                  <a:pt x="6096000" y="6857998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C7A137A2-ED1C-3949-9292-426691FBCC93}"/>
              </a:ext>
            </a:extLst>
          </p:cNvPr>
          <p:cNvSpPr txBox="1"/>
          <p:nvPr/>
        </p:nvSpPr>
        <p:spPr>
          <a:xfrm>
            <a:off x="206959" y="-140030"/>
            <a:ext cx="6331605" cy="13308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D</a:t>
            </a:r>
            <a:r>
              <a:rPr lang="en-US" sz="3200" b="1" i="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écouvertes</a:t>
            </a:r>
            <a:r>
              <a:rPr lang="en-US" sz="3200" b="1" i="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de </a:t>
            </a:r>
            <a:r>
              <a:rPr lang="en-US" sz="3200" b="1" i="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données</a:t>
            </a:r>
            <a:r>
              <a:rPr lang="en-US" sz="3200" b="1" i="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endParaRPr lang="en-US" sz="32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663CF111-89B4-824F-BF9B-49627DA607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31408"/>
            <a:ext cx="5791201" cy="3908586"/>
          </a:xfrm>
        </p:spPr>
        <p:txBody>
          <a:bodyPr vert="horz" lIns="91440" tIns="45720" rIns="91440" bIns="45720" rtlCol="0">
            <a:noAutofit/>
          </a:bodyPr>
          <a:lstStyle/>
          <a:p>
            <a:r>
              <a:rPr lang="en-US" sz="1800" b="1" dirty="0">
                <a:effectLst/>
              </a:rPr>
              <a:t>Types de </a:t>
            </a:r>
            <a:r>
              <a:rPr lang="en-US" sz="1800" b="1" dirty="0" err="1">
                <a:effectLst/>
              </a:rPr>
              <a:t>bâtiments</a:t>
            </a:r>
            <a:r>
              <a:rPr lang="en-US" sz="1800" b="1" dirty="0">
                <a:effectLst/>
              </a:rPr>
              <a:t> </a:t>
            </a:r>
            <a:r>
              <a:rPr lang="en-US" sz="1800" dirty="0">
                <a:effectLst/>
              </a:rPr>
              <a:t>: </a:t>
            </a:r>
            <a:r>
              <a:rPr lang="en-US" sz="1800" dirty="0" err="1">
                <a:effectLst/>
              </a:rPr>
              <a:t>Diversité</a:t>
            </a:r>
            <a:r>
              <a:rPr lang="en-US" sz="1800" dirty="0">
                <a:effectLst/>
              </a:rPr>
              <a:t> des </a:t>
            </a:r>
            <a:r>
              <a:rPr lang="en-US" sz="1800" dirty="0" err="1">
                <a:effectLst/>
              </a:rPr>
              <a:t>bâtiments</a:t>
            </a:r>
            <a:endParaRPr lang="en-US" sz="1800" dirty="0">
              <a:effectLst/>
            </a:endParaRPr>
          </a:p>
          <a:p>
            <a:endParaRPr lang="en-US" sz="1800" dirty="0">
              <a:effectLst/>
            </a:endParaRPr>
          </a:p>
          <a:p>
            <a:r>
              <a:rPr lang="en-US" sz="1800" b="1" dirty="0" err="1">
                <a:effectLst/>
              </a:rPr>
              <a:t>Principaux</a:t>
            </a:r>
            <a:r>
              <a:rPr lang="en-US" sz="1800" b="1" dirty="0">
                <a:effectLst/>
              </a:rPr>
              <a:t> types </a:t>
            </a:r>
            <a:r>
              <a:rPr lang="en-US" sz="1800" b="1" dirty="0" err="1">
                <a:effectLst/>
              </a:rPr>
              <a:t>d'utilization</a:t>
            </a:r>
            <a:r>
              <a:rPr lang="en-US" sz="1800" b="1" dirty="0"/>
              <a:t> </a:t>
            </a:r>
            <a:r>
              <a:rPr lang="en-US" sz="1800" b="1" dirty="0">
                <a:effectLst/>
              </a:rPr>
              <a:t>de </a:t>
            </a:r>
            <a:r>
              <a:rPr lang="en-US" sz="1800" b="1" dirty="0" err="1">
                <a:effectLst/>
              </a:rPr>
              <a:t>propriété</a:t>
            </a:r>
            <a:r>
              <a:rPr lang="en-US" sz="1800" b="1" dirty="0">
                <a:effectLst/>
              </a:rPr>
              <a:t> </a:t>
            </a:r>
            <a:r>
              <a:rPr lang="en-US" sz="1800" dirty="0">
                <a:effectLst/>
              </a:rPr>
              <a:t>: Top 3 types</a:t>
            </a:r>
          </a:p>
          <a:p>
            <a:endParaRPr lang="en-US" sz="1800" dirty="0">
              <a:effectLst/>
            </a:endParaRPr>
          </a:p>
          <a:p>
            <a:r>
              <a:rPr lang="en-US" sz="1800" b="1" dirty="0" err="1">
                <a:effectLst/>
              </a:rPr>
              <a:t>Localisation</a:t>
            </a:r>
            <a:r>
              <a:rPr lang="en-US" sz="1800" b="1" dirty="0">
                <a:effectLst/>
              </a:rPr>
              <a:t> des </a:t>
            </a:r>
            <a:r>
              <a:rPr lang="en-US" sz="1800" b="1" dirty="0" err="1">
                <a:effectLst/>
              </a:rPr>
              <a:t>bâtiments</a:t>
            </a:r>
            <a:r>
              <a:rPr lang="en-US" sz="1800" b="1" dirty="0">
                <a:effectLst/>
              </a:rPr>
              <a:t> </a:t>
            </a:r>
            <a:r>
              <a:rPr lang="en-US" sz="1800" dirty="0">
                <a:effectLst/>
              </a:rPr>
              <a:t>: Latitude et longitude</a:t>
            </a:r>
          </a:p>
          <a:p>
            <a:endParaRPr lang="en-US" sz="1800" dirty="0">
              <a:effectLst/>
            </a:endParaRPr>
          </a:p>
          <a:p>
            <a:r>
              <a:rPr lang="en-US" sz="1800" b="1" dirty="0">
                <a:effectLst/>
              </a:rPr>
              <a:t>Conversion des </a:t>
            </a:r>
            <a:r>
              <a:rPr lang="en-US" sz="1800" b="1" dirty="0" err="1">
                <a:effectLst/>
              </a:rPr>
              <a:t>unités</a:t>
            </a:r>
            <a:r>
              <a:rPr lang="en-US" sz="1800" b="1" dirty="0">
                <a:effectLst/>
              </a:rPr>
              <a:t> </a:t>
            </a:r>
            <a:r>
              <a:rPr lang="en-US" sz="1800" dirty="0">
                <a:effectLst/>
              </a:rPr>
              <a:t>: </a:t>
            </a:r>
            <a:r>
              <a:rPr lang="en-US" sz="1800" dirty="0" err="1">
                <a:effectLst/>
              </a:rPr>
              <a:t>sq_ft</a:t>
            </a:r>
            <a:r>
              <a:rPr lang="en-US" sz="1800" dirty="0">
                <a:effectLst/>
              </a:rPr>
              <a:t> </a:t>
            </a:r>
            <a:r>
              <a:rPr lang="en-US" sz="1800" dirty="0" err="1">
                <a:effectLst/>
              </a:rPr>
              <a:t>vers</a:t>
            </a:r>
            <a:r>
              <a:rPr lang="en-US" sz="1800" dirty="0">
                <a:effectLst/>
              </a:rPr>
              <a:t> </a:t>
            </a:r>
            <a:r>
              <a:rPr lang="en-US" sz="1800" dirty="0" err="1">
                <a:effectLst/>
              </a:rPr>
              <a:t>sq_m</a:t>
            </a:r>
            <a:endParaRPr lang="en-US" sz="1800" dirty="0">
              <a:effectLst/>
            </a:endParaRPr>
          </a:p>
          <a:p>
            <a:endParaRPr lang="en-US" sz="1800" dirty="0">
              <a:effectLst/>
            </a:endParaRPr>
          </a:p>
          <a:p>
            <a:r>
              <a:rPr lang="en-US" sz="1800" b="1" dirty="0">
                <a:effectLst/>
              </a:rPr>
              <a:t>Complexes de </a:t>
            </a:r>
            <a:r>
              <a:rPr lang="en-US" sz="1800" b="1" dirty="0" err="1">
                <a:effectLst/>
              </a:rPr>
              <a:t>bâtiments</a:t>
            </a:r>
            <a:r>
              <a:rPr lang="en-US" sz="1800" b="1" dirty="0">
                <a:effectLst/>
              </a:rPr>
              <a:t> </a:t>
            </a:r>
            <a:r>
              <a:rPr lang="en-US" sz="1800" dirty="0">
                <a:effectLst/>
              </a:rPr>
              <a:t>: Grands </a:t>
            </a:r>
            <a:r>
              <a:rPr lang="en-US" sz="1800" dirty="0" err="1">
                <a:effectLst/>
              </a:rPr>
              <a:t>regroupements</a:t>
            </a:r>
            <a:endParaRPr lang="en-US" sz="1800" dirty="0">
              <a:effectLst/>
            </a:endParaRPr>
          </a:p>
          <a:p>
            <a:endParaRPr lang="en-US" sz="1800" dirty="0">
              <a:effectLst/>
            </a:endParaRPr>
          </a:p>
          <a:p>
            <a:r>
              <a:rPr lang="en-US" sz="1800" b="1" dirty="0" err="1">
                <a:effectLst/>
              </a:rPr>
              <a:t>Année</a:t>
            </a:r>
            <a:r>
              <a:rPr lang="en-US" sz="1800" b="1" dirty="0">
                <a:effectLst/>
              </a:rPr>
              <a:t> de construction </a:t>
            </a:r>
            <a:r>
              <a:rPr lang="en-US" sz="1800" dirty="0">
                <a:effectLst/>
              </a:rPr>
              <a:t>: Impact sur </a:t>
            </a:r>
            <a:r>
              <a:rPr lang="en-US" sz="1800" dirty="0" err="1">
                <a:effectLst/>
              </a:rPr>
              <a:t>énergie</a:t>
            </a:r>
            <a:r>
              <a:rPr lang="en-US" sz="1800" dirty="0">
                <a:effectLst/>
              </a:rPr>
              <a:t> et CO2 (</a:t>
            </a:r>
            <a:r>
              <a:rPr lang="en-US" sz="1800" dirty="0" err="1">
                <a:effectLst/>
              </a:rPr>
              <a:t>moyen</a:t>
            </a:r>
            <a:r>
              <a:rPr lang="en-US" sz="1800" dirty="0">
                <a:effectLst/>
              </a:rPr>
              <a:t> 46 </a:t>
            </a:r>
            <a:r>
              <a:rPr lang="en-US" sz="1800" dirty="0" err="1">
                <a:effectLst/>
              </a:rPr>
              <a:t>ans</a:t>
            </a:r>
            <a:r>
              <a:rPr lang="en-US" sz="1800" dirty="0">
                <a:effectLst/>
              </a:rPr>
              <a:t>)</a:t>
            </a:r>
          </a:p>
          <a:p>
            <a:endParaRPr lang="en-US" sz="1800" dirty="0">
              <a:effectLst/>
            </a:endParaRPr>
          </a:p>
          <a:p>
            <a:r>
              <a:rPr lang="en-US" sz="1800" b="1" dirty="0" err="1">
                <a:effectLst/>
              </a:rPr>
              <a:t>Nombre</a:t>
            </a:r>
            <a:r>
              <a:rPr lang="en-US" sz="1800" b="1" dirty="0">
                <a:effectLst/>
              </a:rPr>
              <a:t> </a:t>
            </a:r>
            <a:r>
              <a:rPr lang="en-US" sz="1800" b="1" dirty="0" err="1">
                <a:effectLst/>
              </a:rPr>
              <a:t>d'étages</a:t>
            </a:r>
            <a:r>
              <a:rPr lang="en-US" sz="1800" b="1" dirty="0">
                <a:effectLst/>
              </a:rPr>
              <a:t> </a:t>
            </a:r>
            <a:r>
              <a:rPr lang="en-US" sz="1800" dirty="0">
                <a:effectLst/>
              </a:rPr>
              <a:t>: </a:t>
            </a:r>
            <a:r>
              <a:rPr lang="en-US" sz="1800" dirty="0" err="1">
                <a:effectLst/>
              </a:rPr>
              <a:t>Bâtiments</a:t>
            </a:r>
            <a:r>
              <a:rPr lang="en-US" sz="1800" dirty="0">
                <a:effectLst/>
              </a:rPr>
              <a:t> non </a:t>
            </a:r>
            <a:r>
              <a:rPr lang="en-US" sz="1800" dirty="0" err="1">
                <a:effectLst/>
              </a:rPr>
              <a:t>résidentiels</a:t>
            </a:r>
            <a:r>
              <a:rPr lang="en-US" sz="1800" dirty="0">
                <a:effectLst/>
              </a:rPr>
              <a:t>,  </a:t>
            </a:r>
            <a:r>
              <a:rPr lang="en-US" sz="1800" dirty="0" err="1">
                <a:effectLst/>
              </a:rPr>
              <a:t>nombreux</a:t>
            </a:r>
            <a:r>
              <a:rPr lang="en-US" sz="1800" dirty="0">
                <a:effectLst/>
              </a:rPr>
              <a:t> étages</a:t>
            </a:r>
          </a:p>
        </p:txBody>
      </p:sp>
      <p:pic>
        <p:nvPicPr>
          <p:cNvPr id="3" name="Image 2" descr="Une image contenant texte, carte&#10;&#10;Description générée automatiquement">
            <a:extLst>
              <a:ext uri="{FF2B5EF4-FFF2-40B4-BE49-F238E27FC236}">
                <a16:creationId xmlns:a16="http://schemas.microsoft.com/office/drawing/2014/main" id="{43FC10F3-CDE0-554D-A952-9539F5B92C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5457" y="1086529"/>
            <a:ext cx="6155141" cy="4708682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DC6A448D-2DEA-C147-91A6-8B8B575765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sz="10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5</a:t>
            </a:fld>
            <a:endParaRPr 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78480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F821940F-7A1D-4ACC-85B4-A932898AB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16674508-81D3-48CF-96BF-7FC60EAA57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741994" cy="6858000"/>
          </a:xfrm>
          <a:custGeom>
            <a:avLst/>
            <a:gdLst>
              <a:gd name="connsiteX0" fmla="*/ 0 w 6568309"/>
              <a:gd name="connsiteY0" fmla="*/ 0 h 6858000"/>
              <a:gd name="connsiteX1" fmla="*/ 362841 w 6568309"/>
              <a:gd name="connsiteY1" fmla="*/ 0 h 6858000"/>
              <a:gd name="connsiteX2" fmla="*/ 523269 w 6568309"/>
              <a:gd name="connsiteY2" fmla="*/ 0 h 6858000"/>
              <a:gd name="connsiteX3" fmla="*/ 1343025 w 6568309"/>
              <a:gd name="connsiteY3" fmla="*/ 0 h 6858000"/>
              <a:gd name="connsiteX4" fmla="*/ 1705866 w 6568309"/>
              <a:gd name="connsiteY4" fmla="*/ 0 h 6858000"/>
              <a:gd name="connsiteX5" fmla="*/ 1866294 w 6568309"/>
              <a:gd name="connsiteY5" fmla="*/ 0 h 6858000"/>
              <a:gd name="connsiteX6" fmla="*/ 5225154 w 6568309"/>
              <a:gd name="connsiteY6" fmla="*/ 0 h 6858000"/>
              <a:gd name="connsiteX7" fmla="*/ 6568179 w 6568309"/>
              <a:gd name="connsiteY7" fmla="*/ 0 h 6858000"/>
              <a:gd name="connsiteX8" fmla="*/ 6568309 w 6568309"/>
              <a:gd name="connsiteY8" fmla="*/ 1 h 6858000"/>
              <a:gd name="connsiteX9" fmla="*/ 6562951 w 6568309"/>
              <a:gd name="connsiteY9" fmla="*/ 30700 h 6858000"/>
              <a:gd name="connsiteX10" fmla="*/ 6547446 w 6568309"/>
              <a:gd name="connsiteY10" fmla="*/ 310025 h 6858000"/>
              <a:gd name="connsiteX11" fmla="*/ 6558316 w 6568309"/>
              <a:gd name="connsiteY11" fmla="*/ 443960 h 6858000"/>
              <a:gd name="connsiteX12" fmla="*/ 6528896 w 6568309"/>
              <a:gd name="connsiteY12" fmla="*/ 642659 h 6858000"/>
              <a:gd name="connsiteX13" fmla="*/ 6523095 w 6568309"/>
              <a:gd name="connsiteY13" fmla="*/ 673307 h 6858000"/>
              <a:gd name="connsiteX14" fmla="*/ 6496169 w 6568309"/>
              <a:gd name="connsiteY14" fmla="*/ 839641 h 6858000"/>
              <a:gd name="connsiteX15" fmla="*/ 6450789 w 6568309"/>
              <a:gd name="connsiteY15" fmla="*/ 958357 h 6858000"/>
              <a:gd name="connsiteX16" fmla="*/ 6453996 w 6568309"/>
              <a:gd name="connsiteY16" fmla="*/ 963398 h 6858000"/>
              <a:gd name="connsiteX17" fmla="*/ 6419467 w 6568309"/>
              <a:gd name="connsiteY17" fmla="*/ 1117169 h 6858000"/>
              <a:gd name="connsiteX18" fmla="*/ 6417348 w 6568309"/>
              <a:gd name="connsiteY18" fmla="*/ 1144352 h 6858000"/>
              <a:gd name="connsiteX19" fmla="*/ 6418473 w 6568309"/>
              <a:gd name="connsiteY19" fmla="*/ 1164484 h 6858000"/>
              <a:gd name="connsiteX20" fmla="*/ 6406979 w 6568309"/>
              <a:gd name="connsiteY20" fmla="*/ 1213829 h 6858000"/>
              <a:gd name="connsiteX21" fmla="*/ 6381928 w 6568309"/>
              <a:gd name="connsiteY21" fmla="*/ 1294823 h 6858000"/>
              <a:gd name="connsiteX22" fmla="*/ 6377948 w 6568309"/>
              <a:gd name="connsiteY22" fmla="*/ 1312193 h 6858000"/>
              <a:gd name="connsiteX23" fmla="*/ 6379894 w 6568309"/>
              <a:gd name="connsiteY23" fmla="*/ 1327626 h 6858000"/>
              <a:gd name="connsiteX24" fmla="*/ 6385024 w 6568309"/>
              <a:gd name="connsiteY24" fmla="*/ 1331644 h 6858000"/>
              <a:gd name="connsiteX25" fmla="*/ 6383696 w 6568309"/>
              <a:gd name="connsiteY25" fmla="*/ 1341276 h 6858000"/>
              <a:gd name="connsiteX26" fmla="*/ 6384464 w 6568309"/>
              <a:gd name="connsiteY26" fmla="*/ 1343945 h 6858000"/>
              <a:gd name="connsiteX27" fmla="*/ 6387748 w 6568309"/>
              <a:gd name="connsiteY27" fmla="*/ 1359134 h 6858000"/>
              <a:gd name="connsiteX28" fmla="*/ 6364157 w 6568309"/>
              <a:gd name="connsiteY28" fmla="*/ 1427803 h 6858000"/>
              <a:gd name="connsiteX29" fmla="*/ 6335874 w 6568309"/>
              <a:gd name="connsiteY29" fmla="*/ 1540278 h 6858000"/>
              <a:gd name="connsiteX30" fmla="*/ 6331892 w 6568309"/>
              <a:gd name="connsiteY30" fmla="*/ 1547262 h 6858000"/>
              <a:gd name="connsiteX31" fmla="*/ 6332744 w 6568309"/>
              <a:gd name="connsiteY31" fmla="*/ 1577056 h 6858000"/>
              <a:gd name="connsiteX32" fmla="*/ 6333604 w 6568309"/>
              <a:gd name="connsiteY32" fmla="*/ 1595898 h 6858000"/>
              <a:gd name="connsiteX33" fmla="*/ 6324749 w 6568309"/>
              <a:gd name="connsiteY33" fmla="*/ 1703726 h 6858000"/>
              <a:gd name="connsiteX34" fmla="*/ 6329594 w 6568309"/>
              <a:gd name="connsiteY34" fmla="*/ 1809535 h 6858000"/>
              <a:gd name="connsiteX35" fmla="*/ 6329062 w 6568309"/>
              <a:gd name="connsiteY35" fmla="*/ 2018310 h 6858000"/>
              <a:gd name="connsiteX36" fmla="*/ 6321735 w 6568309"/>
              <a:gd name="connsiteY36" fmla="*/ 2071355 h 6858000"/>
              <a:gd name="connsiteX37" fmla="*/ 6322678 w 6568309"/>
              <a:gd name="connsiteY37" fmla="*/ 2141166 h 6858000"/>
              <a:gd name="connsiteX38" fmla="*/ 6321340 w 6568309"/>
              <a:gd name="connsiteY38" fmla="*/ 2154548 h 6858000"/>
              <a:gd name="connsiteX39" fmla="*/ 6316582 w 6568309"/>
              <a:gd name="connsiteY39" fmla="*/ 2158153 h 6858000"/>
              <a:gd name="connsiteX40" fmla="*/ 6311428 w 6568309"/>
              <a:gd name="connsiteY40" fmla="*/ 2178174 h 6858000"/>
              <a:gd name="connsiteX41" fmla="*/ 6310192 w 6568309"/>
              <a:gd name="connsiteY41" fmla="*/ 2202858 h 6858000"/>
              <a:gd name="connsiteX42" fmla="*/ 6309211 w 6568309"/>
              <a:gd name="connsiteY42" fmla="*/ 2320214 h 6858000"/>
              <a:gd name="connsiteX43" fmla="*/ 6300151 w 6568309"/>
              <a:gd name="connsiteY43" fmla="*/ 2417011 h 6858000"/>
              <a:gd name="connsiteX44" fmla="*/ 6295176 w 6568309"/>
              <a:gd name="connsiteY44" fmla="*/ 2454207 h 6858000"/>
              <a:gd name="connsiteX45" fmla="*/ 6293727 w 6568309"/>
              <a:gd name="connsiteY45" fmla="*/ 2487203 h 6858000"/>
              <a:gd name="connsiteX46" fmla="*/ 6285477 w 6568309"/>
              <a:gd name="connsiteY46" fmla="*/ 2512282 h 6858000"/>
              <a:gd name="connsiteX47" fmla="*/ 6286205 w 6568309"/>
              <a:gd name="connsiteY47" fmla="*/ 2514318 h 6858000"/>
              <a:gd name="connsiteX48" fmla="*/ 6304629 w 6568309"/>
              <a:gd name="connsiteY48" fmla="*/ 2574334 h 6858000"/>
              <a:gd name="connsiteX49" fmla="*/ 6303842 w 6568309"/>
              <a:gd name="connsiteY49" fmla="*/ 2579877 h 6858000"/>
              <a:gd name="connsiteX50" fmla="*/ 6303953 w 6568309"/>
              <a:gd name="connsiteY50" fmla="*/ 2608928 h 6858000"/>
              <a:gd name="connsiteX51" fmla="*/ 6303530 w 6568309"/>
              <a:gd name="connsiteY51" fmla="*/ 2613111 h 6858000"/>
              <a:gd name="connsiteX52" fmla="*/ 6297474 w 6568309"/>
              <a:gd name="connsiteY52" fmla="*/ 2621996 h 6858000"/>
              <a:gd name="connsiteX53" fmla="*/ 6299263 w 6568309"/>
              <a:gd name="connsiteY53" fmla="*/ 2634265 h 6858000"/>
              <a:gd name="connsiteX54" fmla="*/ 6293065 w 6568309"/>
              <a:gd name="connsiteY54" fmla="*/ 2647237 h 6858000"/>
              <a:gd name="connsiteX55" fmla="*/ 6297496 w 6568309"/>
              <a:gd name="connsiteY55" fmla="*/ 2650786 h 6858000"/>
              <a:gd name="connsiteX56" fmla="*/ 6301708 w 6568309"/>
              <a:gd name="connsiteY56" fmla="*/ 2661993 h 6858000"/>
              <a:gd name="connsiteX57" fmla="*/ 6295884 w 6568309"/>
              <a:gd name="connsiteY57" fmla="*/ 2670949 h 6858000"/>
              <a:gd name="connsiteX58" fmla="*/ 6291714 w 6568309"/>
              <a:gd name="connsiteY58" fmla="*/ 2690255 h 6858000"/>
              <a:gd name="connsiteX59" fmla="*/ 6292327 w 6568309"/>
              <a:gd name="connsiteY59" fmla="*/ 2695683 h 6858000"/>
              <a:gd name="connsiteX60" fmla="*/ 6284410 w 6568309"/>
              <a:gd name="connsiteY60" fmla="*/ 2713964 h 6858000"/>
              <a:gd name="connsiteX61" fmla="*/ 6280410 w 6568309"/>
              <a:gd name="connsiteY61" fmla="*/ 2730175 h 6858000"/>
              <a:gd name="connsiteX62" fmla="*/ 6288082 w 6568309"/>
              <a:gd name="connsiteY62" fmla="*/ 2763497 h 6858000"/>
              <a:gd name="connsiteX63" fmla="*/ 6260924 w 6568309"/>
              <a:gd name="connsiteY63" fmla="*/ 3051539 h 6858000"/>
              <a:gd name="connsiteX64" fmla="*/ 6210151 w 6568309"/>
              <a:gd name="connsiteY64" fmla="*/ 3335396 h 6858000"/>
              <a:gd name="connsiteX65" fmla="*/ 6212034 w 6568309"/>
              <a:gd name="connsiteY65" fmla="*/ 3456509 h 6858000"/>
              <a:gd name="connsiteX66" fmla="*/ 6197490 w 6568309"/>
              <a:gd name="connsiteY66" fmla="*/ 3531827 h 6858000"/>
              <a:gd name="connsiteX67" fmla="*/ 6208018 w 6568309"/>
              <a:gd name="connsiteY67" fmla="*/ 3570877 h 6858000"/>
              <a:gd name="connsiteX68" fmla="*/ 6205920 w 6568309"/>
              <a:gd name="connsiteY68" fmla="*/ 3583849 h 6858000"/>
              <a:gd name="connsiteX69" fmla="*/ 6199616 w 6568309"/>
              <a:gd name="connsiteY69" fmla="*/ 3592763 h 6858000"/>
              <a:gd name="connsiteX70" fmla="*/ 6181288 w 6568309"/>
              <a:gd name="connsiteY70" fmla="*/ 3653485 h 6858000"/>
              <a:gd name="connsiteX71" fmla="*/ 6175963 w 6568309"/>
              <a:gd name="connsiteY71" fmla="*/ 3670528 h 6858000"/>
              <a:gd name="connsiteX72" fmla="*/ 6176722 w 6568309"/>
              <a:gd name="connsiteY72" fmla="*/ 3685990 h 6858000"/>
              <a:gd name="connsiteX73" fmla="*/ 6181549 w 6568309"/>
              <a:gd name="connsiteY73" fmla="*/ 3690283 h 6858000"/>
              <a:gd name="connsiteX74" fmla="*/ 6179476 w 6568309"/>
              <a:gd name="connsiteY74" fmla="*/ 3699787 h 6858000"/>
              <a:gd name="connsiteX75" fmla="*/ 6180040 w 6568309"/>
              <a:gd name="connsiteY75" fmla="*/ 3702486 h 6858000"/>
              <a:gd name="connsiteX76" fmla="*/ 6182155 w 6568309"/>
              <a:gd name="connsiteY76" fmla="*/ 3717784 h 6858000"/>
              <a:gd name="connsiteX77" fmla="*/ 6158980 w 6568309"/>
              <a:gd name="connsiteY77" fmla="*/ 3746229 h 6858000"/>
              <a:gd name="connsiteX78" fmla="*/ 6096049 w 6568309"/>
              <a:gd name="connsiteY78" fmla="*/ 3924910 h 6858000"/>
              <a:gd name="connsiteX79" fmla="*/ 6069712 w 6568309"/>
              <a:gd name="connsiteY79" fmla="*/ 3989353 h 6858000"/>
              <a:gd name="connsiteX80" fmla="*/ 6067330 w 6568309"/>
              <a:gd name="connsiteY80" fmla="*/ 4033899 h 6858000"/>
              <a:gd name="connsiteX81" fmla="*/ 6061081 w 6568309"/>
              <a:gd name="connsiteY81" fmla="*/ 4142250 h 6858000"/>
              <a:gd name="connsiteX82" fmla="*/ 6042858 w 6568309"/>
              <a:gd name="connsiteY82" fmla="*/ 4329442 h 6858000"/>
              <a:gd name="connsiteX83" fmla="*/ 6034182 w 6568309"/>
              <a:gd name="connsiteY83" fmla="*/ 4456184 h 6858000"/>
              <a:gd name="connsiteX84" fmla="*/ 6029178 w 6568309"/>
              <a:gd name="connsiteY84" fmla="*/ 4468478 h 6858000"/>
              <a:gd name="connsiteX85" fmla="*/ 6029974 w 6568309"/>
              <a:gd name="connsiteY85" fmla="*/ 4469862 h 6858000"/>
              <a:gd name="connsiteX86" fmla="*/ 6028340 w 6568309"/>
              <a:gd name="connsiteY86" fmla="*/ 4483797 h 6858000"/>
              <a:gd name="connsiteX87" fmla="*/ 6025168 w 6568309"/>
              <a:gd name="connsiteY87" fmla="*/ 4487091 h 6858000"/>
              <a:gd name="connsiteX88" fmla="*/ 6023164 w 6568309"/>
              <a:gd name="connsiteY88" fmla="*/ 4496728 h 6858000"/>
              <a:gd name="connsiteX89" fmla="*/ 6016839 w 6568309"/>
              <a:gd name="connsiteY89" fmla="*/ 4515918 h 6858000"/>
              <a:gd name="connsiteX90" fmla="*/ 6017886 w 6568309"/>
              <a:gd name="connsiteY90" fmla="*/ 4519316 h 6858000"/>
              <a:gd name="connsiteX91" fmla="*/ 6011819 w 6568309"/>
              <a:gd name="connsiteY91" fmla="*/ 4547957 h 6858000"/>
              <a:gd name="connsiteX92" fmla="*/ 6012791 w 6568309"/>
              <a:gd name="connsiteY92" fmla="*/ 4548262 h 6858000"/>
              <a:gd name="connsiteX93" fmla="*/ 6015703 w 6568309"/>
              <a:gd name="connsiteY93" fmla="*/ 4555939 h 6858000"/>
              <a:gd name="connsiteX94" fmla="*/ 6018854 w 6568309"/>
              <a:gd name="connsiteY94" fmla="*/ 4570815 h 6858000"/>
              <a:gd name="connsiteX95" fmla="*/ 6033000 w 6568309"/>
              <a:gd name="connsiteY95" fmla="*/ 4633846 h 6858000"/>
              <a:gd name="connsiteX96" fmla="*/ 6032325 w 6568309"/>
              <a:gd name="connsiteY96" fmla="*/ 4639816 h 6858000"/>
              <a:gd name="connsiteX97" fmla="*/ 6032549 w 6568309"/>
              <a:gd name="connsiteY97" fmla="*/ 4639923 h 6858000"/>
              <a:gd name="connsiteX98" fmla="*/ 6032309 w 6568309"/>
              <a:gd name="connsiteY98" fmla="*/ 4646192 h 6858000"/>
              <a:gd name="connsiteX99" fmla="*/ 6031095 w 6568309"/>
              <a:gd name="connsiteY99" fmla="*/ 4650706 h 6858000"/>
              <a:gd name="connsiteX100" fmla="*/ 6029786 w 6568309"/>
              <a:gd name="connsiteY100" fmla="*/ 4662290 h 6858000"/>
              <a:gd name="connsiteX101" fmla="*/ 6030911 w 6568309"/>
              <a:gd name="connsiteY101" fmla="*/ 4666180 h 6858000"/>
              <a:gd name="connsiteX102" fmla="*/ 6033630 w 6568309"/>
              <a:gd name="connsiteY102" fmla="*/ 4667585 h 6858000"/>
              <a:gd name="connsiteX103" fmla="*/ 6033189 w 6568309"/>
              <a:gd name="connsiteY103" fmla="*/ 4668660 h 6858000"/>
              <a:gd name="connsiteX104" fmla="*/ 6038764 w 6568309"/>
              <a:gd name="connsiteY104" fmla="*/ 4689807 h 6858000"/>
              <a:gd name="connsiteX105" fmla="*/ 6042217 w 6568309"/>
              <a:gd name="connsiteY105" fmla="*/ 4737890 h 6858000"/>
              <a:gd name="connsiteX106" fmla="*/ 6040543 w 6568309"/>
              <a:gd name="connsiteY106" fmla="*/ 4765657 h 6858000"/>
              <a:gd name="connsiteX107" fmla="*/ 6039956 w 6568309"/>
              <a:gd name="connsiteY107" fmla="*/ 4841463 h 6858000"/>
              <a:gd name="connsiteX108" fmla="*/ 6057123 w 6568309"/>
              <a:gd name="connsiteY108" fmla="*/ 4969863 h 6858000"/>
              <a:gd name="connsiteX109" fmla="*/ 6055039 w 6568309"/>
              <a:gd name="connsiteY109" fmla="*/ 4974028 h 6858000"/>
              <a:gd name="connsiteX110" fmla="*/ 6053462 w 6568309"/>
              <a:gd name="connsiteY110" fmla="*/ 4980318 h 6858000"/>
              <a:gd name="connsiteX111" fmla="*/ 6053643 w 6568309"/>
              <a:gd name="connsiteY111" fmla="*/ 4980501 h 6858000"/>
              <a:gd name="connsiteX112" fmla="*/ 6051733 w 6568309"/>
              <a:gd name="connsiteY112" fmla="*/ 4986338 h 6858000"/>
              <a:gd name="connsiteX113" fmla="*/ 6049602 w 6568309"/>
              <a:gd name="connsiteY113" fmla="*/ 4991296 h 6858000"/>
              <a:gd name="connsiteX114" fmla="*/ 6075165 w 6568309"/>
              <a:gd name="connsiteY114" fmla="*/ 5076895 h 6858000"/>
              <a:gd name="connsiteX115" fmla="*/ 6073751 w 6568309"/>
              <a:gd name="connsiteY115" fmla="*/ 5081568 h 6858000"/>
              <a:gd name="connsiteX116" fmla="*/ 6073150 w 6568309"/>
              <a:gd name="connsiteY116" fmla="*/ 5088173 h 6858000"/>
              <a:gd name="connsiteX117" fmla="*/ 6073355 w 6568309"/>
              <a:gd name="connsiteY117" fmla="*/ 5088300 h 6858000"/>
              <a:gd name="connsiteX118" fmla="*/ 6072362 w 6568309"/>
              <a:gd name="connsiteY118" fmla="*/ 5094558 h 6858000"/>
              <a:gd name="connsiteX119" fmla="*/ 6064726 w 6568309"/>
              <a:gd name="connsiteY119" fmla="*/ 5125620 h 6858000"/>
              <a:gd name="connsiteX120" fmla="*/ 6065415 w 6568309"/>
              <a:gd name="connsiteY120" fmla="*/ 5268004 h 6858000"/>
              <a:gd name="connsiteX121" fmla="*/ 6066081 w 6568309"/>
              <a:gd name="connsiteY121" fmla="*/ 5269530 h 6858000"/>
              <a:gd name="connsiteX122" fmla="*/ 6043407 w 6568309"/>
              <a:gd name="connsiteY122" fmla="*/ 5390941 h 6858000"/>
              <a:gd name="connsiteX123" fmla="*/ 6025377 w 6568309"/>
              <a:gd name="connsiteY123" fmla="*/ 5539927 h 6858000"/>
              <a:gd name="connsiteX124" fmla="*/ 6010052 w 6568309"/>
              <a:gd name="connsiteY124" fmla="*/ 5791594 h 6858000"/>
              <a:gd name="connsiteX125" fmla="*/ 5994220 w 6568309"/>
              <a:gd name="connsiteY125" fmla="*/ 5855206 h 6858000"/>
              <a:gd name="connsiteX126" fmla="*/ 5982580 w 6568309"/>
              <a:gd name="connsiteY126" fmla="*/ 5873582 h 6858000"/>
              <a:gd name="connsiteX127" fmla="*/ 5983608 w 6568309"/>
              <a:gd name="connsiteY127" fmla="*/ 5876037 h 6858000"/>
              <a:gd name="connsiteX128" fmla="*/ 5983535 w 6568309"/>
              <a:gd name="connsiteY128" fmla="*/ 5886534 h 6858000"/>
              <a:gd name="connsiteX129" fmla="*/ 5988737 w 6568309"/>
              <a:gd name="connsiteY129" fmla="*/ 5888644 h 6858000"/>
              <a:gd name="connsiteX130" fmla="*/ 5992371 w 6568309"/>
              <a:gd name="connsiteY130" fmla="*/ 5903832 h 6858000"/>
              <a:gd name="connsiteX131" fmla="*/ 5990780 w 6568309"/>
              <a:gd name="connsiteY131" fmla="*/ 5923391 h 6858000"/>
              <a:gd name="connsiteX132" fmla="*/ 5993870 w 6568309"/>
              <a:gd name="connsiteY132" fmla="*/ 6013205 h 6858000"/>
              <a:gd name="connsiteX133" fmla="*/ 5997673 w 6568309"/>
              <a:gd name="connsiteY133" fmla="*/ 6074018 h 6858000"/>
              <a:gd name="connsiteX134" fmla="*/ 6014840 w 6568309"/>
              <a:gd name="connsiteY134" fmla="*/ 6130837 h 6858000"/>
              <a:gd name="connsiteX135" fmla="*/ 6010704 w 6568309"/>
              <a:gd name="connsiteY135" fmla="*/ 6152982 h 6858000"/>
              <a:gd name="connsiteX136" fmla="*/ 6038294 w 6568309"/>
              <a:gd name="connsiteY136" fmla="*/ 6221100 h 6858000"/>
              <a:gd name="connsiteX137" fmla="*/ 6052331 w 6568309"/>
              <a:gd name="connsiteY137" fmla="*/ 6287550 h 6858000"/>
              <a:gd name="connsiteX138" fmla="*/ 6074143 w 6568309"/>
              <a:gd name="connsiteY138" fmla="*/ 6401595 h 6858000"/>
              <a:gd name="connsiteX139" fmla="*/ 6060199 w 6568309"/>
              <a:gd name="connsiteY139" fmla="*/ 6487110 h 6858000"/>
              <a:gd name="connsiteX140" fmla="*/ 6081156 w 6568309"/>
              <a:gd name="connsiteY140" fmla="*/ 6588589 h 6858000"/>
              <a:gd name="connsiteX141" fmla="*/ 6114944 w 6568309"/>
              <a:gd name="connsiteY141" fmla="*/ 6769963 h 6858000"/>
              <a:gd name="connsiteX142" fmla="*/ 6128950 w 6568309"/>
              <a:gd name="connsiteY142" fmla="*/ 6835814 h 6858000"/>
              <a:gd name="connsiteX143" fmla="*/ 6132536 w 6568309"/>
              <a:gd name="connsiteY143" fmla="*/ 6858000 h 6858000"/>
              <a:gd name="connsiteX144" fmla="*/ 4789511 w 6568309"/>
              <a:gd name="connsiteY144" fmla="*/ 6858000 h 6858000"/>
              <a:gd name="connsiteX145" fmla="*/ 1866294 w 6568309"/>
              <a:gd name="connsiteY145" fmla="*/ 6858000 h 6858000"/>
              <a:gd name="connsiteX146" fmla="*/ 1705866 w 6568309"/>
              <a:gd name="connsiteY146" fmla="*/ 6858000 h 6858000"/>
              <a:gd name="connsiteX147" fmla="*/ 1343025 w 6568309"/>
              <a:gd name="connsiteY147" fmla="*/ 6858000 h 6858000"/>
              <a:gd name="connsiteX148" fmla="*/ 523269 w 6568309"/>
              <a:gd name="connsiteY148" fmla="*/ 6858000 h 6858000"/>
              <a:gd name="connsiteX149" fmla="*/ 362841 w 6568309"/>
              <a:gd name="connsiteY149" fmla="*/ 6858000 h 6858000"/>
              <a:gd name="connsiteX150" fmla="*/ 0 w 6568309"/>
              <a:gd name="connsiteY15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</a:cxnLst>
            <a:rect l="l" t="t" r="r" b="b"/>
            <a:pathLst>
              <a:path w="6568309" h="6858000">
                <a:moveTo>
                  <a:pt x="0" y="0"/>
                </a:moveTo>
                <a:lnTo>
                  <a:pt x="362841" y="0"/>
                </a:lnTo>
                <a:lnTo>
                  <a:pt x="523269" y="0"/>
                </a:lnTo>
                <a:lnTo>
                  <a:pt x="1343025" y="0"/>
                </a:lnTo>
                <a:lnTo>
                  <a:pt x="1705866" y="0"/>
                </a:lnTo>
                <a:lnTo>
                  <a:pt x="1866294" y="0"/>
                </a:lnTo>
                <a:lnTo>
                  <a:pt x="5225154" y="0"/>
                </a:lnTo>
                <a:lnTo>
                  <a:pt x="6568179" y="0"/>
                </a:lnTo>
                <a:lnTo>
                  <a:pt x="6568309" y="1"/>
                </a:lnTo>
                <a:lnTo>
                  <a:pt x="6562951" y="30700"/>
                </a:lnTo>
                <a:cubicBezTo>
                  <a:pt x="6559126" y="84364"/>
                  <a:pt x="6548218" y="241149"/>
                  <a:pt x="6547446" y="310025"/>
                </a:cubicBezTo>
                <a:cubicBezTo>
                  <a:pt x="6550151" y="367544"/>
                  <a:pt x="6557712" y="408251"/>
                  <a:pt x="6558316" y="443960"/>
                </a:cubicBezTo>
                <a:cubicBezTo>
                  <a:pt x="6555224" y="499397"/>
                  <a:pt x="6534767" y="604434"/>
                  <a:pt x="6528896" y="642659"/>
                </a:cubicBezTo>
                <a:cubicBezTo>
                  <a:pt x="6535204" y="657287"/>
                  <a:pt x="6515365" y="658191"/>
                  <a:pt x="6523095" y="673307"/>
                </a:cubicBezTo>
                <a:cubicBezTo>
                  <a:pt x="6523388" y="693769"/>
                  <a:pt x="6506868" y="797295"/>
                  <a:pt x="6496169" y="839641"/>
                </a:cubicBezTo>
                <a:cubicBezTo>
                  <a:pt x="6484119" y="887148"/>
                  <a:pt x="6457817" y="937731"/>
                  <a:pt x="6450789" y="958357"/>
                </a:cubicBezTo>
                <a:cubicBezTo>
                  <a:pt x="6443760" y="978983"/>
                  <a:pt x="6459217" y="936930"/>
                  <a:pt x="6453996" y="963398"/>
                </a:cubicBezTo>
                <a:cubicBezTo>
                  <a:pt x="6448777" y="989867"/>
                  <a:pt x="6425575" y="1087010"/>
                  <a:pt x="6419467" y="1117169"/>
                </a:cubicBezTo>
                <a:cubicBezTo>
                  <a:pt x="6431540" y="1118586"/>
                  <a:pt x="6409651" y="1135372"/>
                  <a:pt x="6417348" y="1144352"/>
                </a:cubicBezTo>
                <a:cubicBezTo>
                  <a:pt x="6424109" y="1150681"/>
                  <a:pt x="6419047" y="1157251"/>
                  <a:pt x="6418473" y="1164484"/>
                </a:cubicBezTo>
                <a:cubicBezTo>
                  <a:pt x="6423767" y="1173524"/>
                  <a:pt x="6413947" y="1205209"/>
                  <a:pt x="6406979" y="1213829"/>
                </a:cubicBezTo>
                <a:cubicBezTo>
                  <a:pt x="6382818" y="1235037"/>
                  <a:pt x="6400452" y="1277327"/>
                  <a:pt x="6381928" y="1294823"/>
                </a:cubicBezTo>
                <a:cubicBezTo>
                  <a:pt x="6379195" y="1300845"/>
                  <a:pt x="6378069" y="1306615"/>
                  <a:pt x="6377948" y="1312193"/>
                </a:cubicBezTo>
                <a:lnTo>
                  <a:pt x="6379894" y="1327626"/>
                </a:lnTo>
                <a:lnTo>
                  <a:pt x="6385024" y="1331644"/>
                </a:lnTo>
                <a:lnTo>
                  <a:pt x="6383696" y="1341276"/>
                </a:lnTo>
                <a:cubicBezTo>
                  <a:pt x="6383952" y="1342166"/>
                  <a:pt x="6384208" y="1343055"/>
                  <a:pt x="6384464" y="1343945"/>
                </a:cubicBezTo>
                <a:cubicBezTo>
                  <a:pt x="6385957" y="1349040"/>
                  <a:pt x="6387253" y="1354080"/>
                  <a:pt x="6387748" y="1359134"/>
                </a:cubicBezTo>
                <a:cubicBezTo>
                  <a:pt x="6384363" y="1373109"/>
                  <a:pt x="6372802" y="1397612"/>
                  <a:pt x="6364157" y="1427803"/>
                </a:cubicBezTo>
                <a:cubicBezTo>
                  <a:pt x="6348141" y="1460349"/>
                  <a:pt x="6348362" y="1505076"/>
                  <a:pt x="6335874" y="1540278"/>
                </a:cubicBezTo>
                <a:lnTo>
                  <a:pt x="6331892" y="1547262"/>
                </a:lnTo>
                <a:lnTo>
                  <a:pt x="6332744" y="1577056"/>
                </a:lnTo>
                <a:cubicBezTo>
                  <a:pt x="6335859" y="1582205"/>
                  <a:pt x="6336674" y="1589568"/>
                  <a:pt x="6333604" y="1595898"/>
                </a:cubicBezTo>
                <a:lnTo>
                  <a:pt x="6324749" y="1703726"/>
                </a:lnTo>
                <a:cubicBezTo>
                  <a:pt x="6324080" y="1739332"/>
                  <a:pt x="6318019" y="1754453"/>
                  <a:pt x="6329594" y="1809535"/>
                </a:cubicBezTo>
                <a:cubicBezTo>
                  <a:pt x="6344930" y="1868036"/>
                  <a:pt x="6323725" y="1952670"/>
                  <a:pt x="6329062" y="2018310"/>
                </a:cubicBezTo>
                <a:cubicBezTo>
                  <a:pt x="6308075" y="2053162"/>
                  <a:pt x="6326925" y="2034561"/>
                  <a:pt x="6321735" y="2071355"/>
                </a:cubicBezTo>
                <a:lnTo>
                  <a:pt x="6322678" y="2141166"/>
                </a:lnTo>
                <a:lnTo>
                  <a:pt x="6321340" y="2154548"/>
                </a:lnTo>
                <a:lnTo>
                  <a:pt x="6316582" y="2158153"/>
                </a:lnTo>
                <a:lnTo>
                  <a:pt x="6311428" y="2178174"/>
                </a:lnTo>
                <a:cubicBezTo>
                  <a:pt x="6310177" y="2185696"/>
                  <a:pt x="6309622" y="2193828"/>
                  <a:pt x="6310192" y="2202858"/>
                </a:cubicBezTo>
                <a:cubicBezTo>
                  <a:pt x="6319667" y="2232772"/>
                  <a:pt x="6296459" y="2283357"/>
                  <a:pt x="6309211" y="2320214"/>
                </a:cubicBezTo>
                <a:cubicBezTo>
                  <a:pt x="6307537" y="2355906"/>
                  <a:pt x="6302490" y="2394678"/>
                  <a:pt x="6300151" y="2417011"/>
                </a:cubicBezTo>
                <a:cubicBezTo>
                  <a:pt x="6292303" y="2426377"/>
                  <a:pt x="6304439" y="2456509"/>
                  <a:pt x="6295176" y="2454207"/>
                </a:cubicBezTo>
                <a:cubicBezTo>
                  <a:pt x="6299335" y="2464947"/>
                  <a:pt x="6297305" y="2476105"/>
                  <a:pt x="6293727" y="2487203"/>
                </a:cubicBezTo>
                <a:lnTo>
                  <a:pt x="6285477" y="2512282"/>
                </a:lnTo>
                <a:cubicBezTo>
                  <a:pt x="6285720" y="2512961"/>
                  <a:pt x="6285962" y="2513640"/>
                  <a:pt x="6286205" y="2514318"/>
                </a:cubicBezTo>
                <a:cubicBezTo>
                  <a:pt x="6292347" y="2534324"/>
                  <a:pt x="6298487" y="2554328"/>
                  <a:pt x="6304629" y="2574334"/>
                </a:cubicBezTo>
                <a:lnTo>
                  <a:pt x="6303842" y="2579877"/>
                </a:lnTo>
                <a:cubicBezTo>
                  <a:pt x="6303729" y="2585644"/>
                  <a:pt x="6304006" y="2603388"/>
                  <a:pt x="6303953" y="2608928"/>
                </a:cubicBezTo>
                <a:lnTo>
                  <a:pt x="6303530" y="2613111"/>
                </a:lnTo>
                <a:lnTo>
                  <a:pt x="6297474" y="2621996"/>
                </a:lnTo>
                <a:lnTo>
                  <a:pt x="6299263" y="2634265"/>
                </a:lnTo>
                <a:lnTo>
                  <a:pt x="6293065" y="2647237"/>
                </a:lnTo>
                <a:cubicBezTo>
                  <a:pt x="6294685" y="2648158"/>
                  <a:pt x="6296180" y="2649356"/>
                  <a:pt x="6297496" y="2650786"/>
                </a:cubicBezTo>
                <a:lnTo>
                  <a:pt x="6301708" y="2661993"/>
                </a:lnTo>
                <a:lnTo>
                  <a:pt x="6295884" y="2670949"/>
                </a:lnTo>
                <a:cubicBezTo>
                  <a:pt x="6304913" y="2672007"/>
                  <a:pt x="6294429" y="2681695"/>
                  <a:pt x="6291714" y="2690255"/>
                </a:cubicBezTo>
                <a:lnTo>
                  <a:pt x="6292327" y="2695683"/>
                </a:lnTo>
                <a:lnTo>
                  <a:pt x="6284410" y="2713964"/>
                </a:lnTo>
                <a:lnTo>
                  <a:pt x="6280410" y="2730175"/>
                </a:lnTo>
                <a:lnTo>
                  <a:pt x="6288082" y="2763497"/>
                </a:lnTo>
                <a:lnTo>
                  <a:pt x="6260924" y="3051539"/>
                </a:lnTo>
                <a:cubicBezTo>
                  <a:pt x="6251455" y="3165645"/>
                  <a:pt x="6222174" y="3216611"/>
                  <a:pt x="6210151" y="3335396"/>
                </a:cubicBezTo>
                <a:lnTo>
                  <a:pt x="6212034" y="3456509"/>
                </a:lnTo>
                <a:lnTo>
                  <a:pt x="6197490" y="3531827"/>
                </a:lnTo>
                <a:lnTo>
                  <a:pt x="6208018" y="3570877"/>
                </a:lnTo>
                <a:lnTo>
                  <a:pt x="6205920" y="3583849"/>
                </a:lnTo>
                <a:lnTo>
                  <a:pt x="6199616" y="3592763"/>
                </a:lnTo>
                <a:cubicBezTo>
                  <a:pt x="6191839" y="3613948"/>
                  <a:pt x="6196204" y="3641245"/>
                  <a:pt x="6181288" y="3653485"/>
                </a:cubicBezTo>
                <a:cubicBezTo>
                  <a:pt x="6178087" y="3659316"/>
                  <a:pt x="6176516" y="3664985"/>
                  <a:pt x="6175963" y="3670528"/>
                </a:cubicBezTo>
                <a:lnTo>
                  <a:pt x="6176722" y="3685990"/>
                </a:lnTo>
                <a:lnTo>
                  <a:pt x="6181549" y="3690283"/>
                </a:lnTo>
                <a:lnTo>
                  <a:pt x="6179476" y="3699787"/>
                </a:lnTo>
                <a:cubicBezTo>
                  <a:pt x="6179664" y="3700686"/>
                  <a:pt x="6179852" y="3701586"/>
                  <a:pt x="6180040" y="3702486"/>
                </a:cubicBezTo>
                <a:cubicBezTo>
                  <a:pt x="6181140" y="3707637"/>
                  <a:pt x="6182047" y="3712728"/>
                  <a:pt x="6182155" y="3717784"/>
                </a:cubicBezTo>
                <a:cubicBezTo>
                  <a:pt x="6156678" y="3711701"/>
                  <a:pt x="6178864" y="3759789"/>
                  <a:pt x="6158980" y="3746229"/>
                </a:cubicBezTo>
                <a:cubicBezTo>
                  <a:pt x="6144630" y="3780750"/>
                  <a:pt x="6117520" y="3867558"/>
                  <a:pt x="6096049" y="3924910"/>
                </a:cubicBezTo>
                <a:lnTo>
                  <a:pt x="6069712" y="3989353"/>
                </a:lnTo>
                <a:lnTo>
                  <a:pt x="6067330" y="4033899"/>
                </a:lnTo>
                <a:cubicBezTo>
                  <a:pt x="6065506" y="4070470"/>
                  <a:pt x="6063599" y="4110146"/>
                  <a:pt x="6061081" y="4142250"/>
                </a:cubicBezTo>
                <a:cubicBezTo>
                  <a:pt x="6055260" y="4200007"/>
                  <a:pt x="6045907" y="4278998"/>
                  <a:pt x="6042858" y="4329442"/>
                </a:cubicBezTo>
                <a:cubicBezTo>
                  <a:pt x="6038376" y="4381764"/>
                  <a:pt x="6036461" y="4433012"/>
                  <a:pt x="6034182" y="4456184"/>
                </a:cubicBezTo>
                <a:lnTo>
                  <a:pt x="6029178" y="4468478"/>
                </a:lnTo>
                <a:lnTo>
                  <a:pt x="6029974" y="4469862"/>
                </a:lnTo>
                <a:cubicBezTo>
                  <a:pt x="6031287" y="4476321"/>
                  <a:pt x="6030316" y="4480555"/>
                  <a:pt x="6028340" y="4483797"/>
                </a:cubicBezTo>
                <a:lnTo>
                  <a:pt x="6025168" y="4487091"/>
                </a:lnTo>
                <a:lnTo>
                  <a:pt x="6023164" y="4496728"/>
                </a:lnTo>
                <a:lnTo>
                  <a:pt x="6016839" y="4515918"/>
                </a:lnTo>
                <a:cubicBezTo>
                  <a:pt x="6017189" y="4517049"/>
                  <a:pt x="6017537" y="4518182"/>
                  <a:pt x="6017886" y="4519316"/>
                </a:cubicBezTo>
                <a:lnTo>
                  <a:pt x="6011819" y="4547957"/>
                </a:lnTo>
                <a:lnTo>
                  <a:pt x="6012791" y="4548262"/>
                </a:lnTo>
                <a:cubicBezTo>
                  <a:pt x="6014837" y="4549595"/>
                  <a:pt x="6016087" y="4551811"/>
                  <a:pt x="6015703" y="4555939"/>
                </a:cubicBezTo>
                <a:cubicBezTo>
                  <a:pt x="6031790" y="4548276"/>
                  <a:pt x="6021405" y="4557977"/>
                  <a:pt x="6018854" y="4570815"/>
                </a:cubicBezTo>
                <a:cubicBezTo>
                  <a:pt x="6021736" y="4583801"/>
                  <a:pt x="6030754" y="4622347"/>
                  <a:pt x="6033000" y="4633846"/>
                </a:cubicBezTo>
                <a:lnTo>
                  <a:pt x="6032325" y="4639816"/>
                </a:lnTo>
                <a:lnTo>
                  <a:pt x="6032549" y="4639923"/>
                </a:lnTo>
                <a:cubicBezTo>
                  <a:pt x="6032911" y="4641190"/>
                  <a:pt x="6032878" y="4643141"/>
                  <a:pt x="6032309" y="4646192"/>
                </a:cubicBezTo>
                <a:lnTo>
                  <a:pt x="6031095" y="4650706"/>
                </a:lnTo>
                <a:lnTo>
                  <a:pt x="6029786" y="4662290"/>
                </a:lnTo>
                <a:cubicBezTo>
                  <a:pt x="6030161" y="4663587"/>
                  <a:pt x="6030536" y="4664883"/>
                  <a:pt x="6030911" y="4666180"/>
                </a:cubicBezTo>
                <a:lnTo>
                  <a:pt x="6033630" y="4667585"/>
                </a:lnTo>
                <a:lnTo>
                  <a:pt x="6033189" y="4668660"/>
                </a:lnTo>
                <a:cubicBezTo>
                  <a:pt x="6027286" y="4676831"/>
                  <a:pt x="6019767" y="4679345"/>
                  <a:pt x="6038764" y="4689807"/>
                </a:cubicBezTo>
                <a:cubicBezTo>
                  <a:pt x="6028616" y="4708535"/>
                  <a:pt x="6040474" y="4712235"/>
                  <a:pt x="6042217" y="4737890"/>
                </a:cubicBezTo>
                <a:cubicBezTo>
                  <a:pt x="6033362" y="4748600"/>
                  <a:pt x="6035273" y="4757223"/>
                  <a:pt x="6040543" y="4765657"/>
                </a:cubicBezTo>
                <a:cubicBezTo>
                  <a:pt x="6034416" y="4790618"/>
                  <a:pt x="6040696" y="4813399"/>
                  <a:pt x="6039956" y="4841463"/>
                </a:cubicBezTo>
                <a:lnTo>
                  <a:pt x="6057123" y="4969863"/>
                </a:lnTo>
                <a:lnTo>
                  <a:pt x="6055039" y="4974028"/>
                </a:lnTo>
                <a:cubicBezTo>
                  <a:pt x="6053860" y="4976933"/>
                  <a:pt x="6053409" y="4978909"/>
                  <a:pt x="6053462" y="4980318"/>
                </a:cubicBezTo>
                <a:lnTo>
                  <a:pt x="6053643" y="4980501"/>
                </a:lnTo>
                <a:lnTo>
                  <a:pt x="6051733" y="4986338"/>
                </a:lnTo>
                <a:lnTo>
                  <a:pt x="6049602" y="4991296"/>
                </a:lnTo>
                <a:cubicBezTo>
                  <a:pt x="6058123" y="5019829"/>
                  <a:pt x="6066643" y="5048361"/>
                  <a:pt x="6075165" y="5076895"/>
                </a:cubicBezTo>
                <a:lnTo>
                  <a:pt x="6073751" y="5081568"/>
                </a:lnTo>
                <a:cubicBezTo>
                  <a:pt x="6073034" y="5084748"/>
                  <a:pt x="6072888" y="5086810"/>
                  <a:pt x="6073150" y="5088173"/>
                </a:cubicBezTo>
                <a:lnTo>
                  <a:pt x="6073355" y="5088300"/>
                </a:lnTo>
                <a:lnTo>
                  <a:pt x="6072362" y="5094558"/>
                </a:lnTo>
                <a:cubicBezTo>
                  <a:pt x="6070184" y="5105196"/>
                  <a:pt x="6067588" y="5115626"/>
                  <a:pt x="6064726" y="5125620"/>
                </a:cubicBezTo>
                <a:cubicBezTo>
                  <a:pt x="6063568" y="5154527"/>
                  <a:pt x="6065189" y="5244020"/>
                  <a:pt x="6065415" y="5268004"/>
                </a:cubicBezTo>
                <a:cubicBezTo>
                  <a:pt x="6065637" y="5268513"/>
                  <a:pt x="6065860" y="5269021"/>
                  <a:pt x="6066081" y="5269530"/>
                </a:cubicBezTo>
                <a:lnTo>
                  <a:pt x="6043407" y="5390941"/>
                </a:lnTo>
                <a:cubicBezTo>
                  <a:pt x="6032545" y="5438194"/>
                  <a:pt x="6020942" y="5465286"/>
                  <a:pt x="6025377" y="5539927"/>
                </a:cubicBezTo>
                <a:cubicBezTo>
                  <a:pt x="6019787" y="5610775"/>
                  <a:pt x="6013913" y="5740573"/>
                  <a:pt x="6010052" y="5791594"/>
                </a:cubicBezTo>
                <a:cubicBezTo>
                  <a:pt x="5989401" y="5787060"/>
                  <a:pt x="6018524" y="5849672"/>
                  <a:pt x="5994220" y="5855206"/>
                </a:cubicBezTo>
                <a:cubicBezTo>
                  <a:pt x="5995282" y="5860240"/>
                  <a:pt x="5980598" y="5868910"/>
                  <a:pt x="5982580" y="5873582"/>
                </a:cubicBezTo>
                <a:cubicBezTo>
                  <a:pt x="5982922" y="5874401"/>
                  <a:pt x="5983265" y="5875218"/>
                  <a:pt x="5983608" y="5876037"/>
                </a:cubicBezTo>
                <a:lnTo>
                  <a:pt x="5983535" y="5886534"/>
                </a:lnTo>
                <a:lnTo>
                  <a:pt x="5988737" y="5888644"/>
                </a:lnTo>
                <a:cubicBezTo>
                  <a:pt x="5989948" y="5893707"/>
                  <a:pt x="5991159" y="5898769"/>
                  <a:pt x="5992371" y="5903832"/>
                </a:cubicBezTo>
                <a:cubicBezTo>
                  <a:pt x="5992924" y="5909651"/>
                  <a:pt x="5992578" y="5916068"/>
                  <a:pt x="5990780" y="5923391"/>
                </a:cubicBezTo>
                <a:cubicBezTo>
                  <a:pt x="5975822" y="5948880"/>
                  <a:pt x="6013580" y="5981626"/>
                  <a:pt x="5993870" y="6013205"/>
                </a:cubicBezTo>
                <a:cubicBezTo>
                  <a:pt x="5988486" y="6024901"/>
                  <a:pt x="5991718" y="6066777"/>
                  <a:pt x="5997673" y="6074018"/>
                </a:cubicBezTo>
                <a:cubicBezTo>
                  <a:pt x="5998007" y="6081731"/>
                  <a:pt x="6007861" y="6126985"/>
                  <a:pt x="6014840" y="6130837"/>
                </a:cubicBezTo>
                <a:cubicBezTo>
                  <a:pt x="6022998" y="6137057"/>
                  <a:pt x="5999420" y="6156330"/>
                  <a:pt x="6010704" y="6152982"/>
                </a:cubicBezTo>
                <a:cubicBezTo>
                  <a:pt x="6008682" y="6186619"/>
                  <a:pt x="6039938" y="6191636"/>
                  <a:pt x="6038294" y="6221100"/>
                </a:cubicBezTo>
                <a:cubicBezTo>
                  <a:pt x="6039643" y="6222126"/>
                  <a:pt x="6046356" y="6257468"/>
                  <a:pt x="6052331" y="6287550"/>
                </a:cubicBezTo>
                <a:cubicBezTo>
                  <a:pt x="6058307" y="6317632"/>
                  <a:pt x="6082079" y="6391312"/>
                  <a:pt x="6074143" y="6401595"/>
                </a:cubicBezTo>
                <a:cubicBezTo>
                  <a:pt x="6074931" y="6423902"/>
                  <a:pt x="6059614" y="6432919"/>
                  <a:pt x="6060199" y="6487110"/>
                </a:cubicBezTo>
                <a:cubicBezTo>
                  <a:pt x="6075583" y="6574474"/>
                  <a:pt x="6076150" y="6553611"/>
                  <a:pt x="6081156" y="6588589"/>
                </a:cubicBezTo>
                <a:cubicBezTo>
                  <a:pt x="6102088" y="6637976"/>
                  <a:pt x="6067660" y="6687723"/>
                  <a:pt x="6114944" y="6769963"/>
                </a:cubicBezTo>
                <a:cubicBezTo>
                  <a:pt x="6130462" y="6819284"/>
                  <a:pt x="6119243" y="6817955"/>
                  <a:pt x="6128950" y="6835814"/>
                </a:cubicBezTo>
                <a:lnTo>
                  <a:pt x="6132536" y="6858000"/>
                </a:lnTo>
                <a:lnTo>
                  <a:pt x="4789511" y="6858000"/>
                </a:lnTo>
                <a:lnTo>
                  <a:pt x="1866294" y="6858000"/>
                </a:lnTo>
                <a:lnTo>
                  <a:pt x="1705866" y="6858000"/>
                </a:lnTo>
                <a:lnTo>
                  <a:pt x="1343025" y="6858000"/>
                </a:lnTo>
                <a:lnTo>
                  <a:pt x="523269" y="6858000"/>
                </a:lnTo>
                <a:lnTo>
                  <a:pt x="362841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D3F7B79B-AEBB-6C4C-A0F4-83FD4F53C0C5}"/>
              </a:ext>
            </a:extLst>
          </p:cNvPr>
          <p:cNvSpPr txBox="1"/>
          <p:nvPr/>
        </p:nvSpPr>
        <p:spPr>
          <a:xfrm>
            <a:off x="279079" y="203200"/>
            <a:ext cx="4784796" cy="13308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 kern="1200" dirty="0" err="1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Préparation</a:t>
            </a:r>
            <a:r>
              <a:rPr lang="en-US" sz="3200" b="1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 des </a:t>
            </a:r>
            <a:r>
              <a:rPr lang="en-US" sz="3200" b="1" kern="1200" dirty="0" err="1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données</a:t>
            </a:r>
            <a:r>
              <a:rPr lang="en-US" sz="3200" b="1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 : </a:t>
            </a:r>
            <a:r>
              <a:rPr lang="en-US" sz="3200" b="1" kern="1200" dirty="0" err="1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Nettoyage</a:t>
            </a:r>
            <a:r>
              <a:rPr lang="en-US" sz="3200" b="1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 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5ABEE1EE-D563-2547-AC7B-448A11BE624B}"/>
              </a:ext>
            </a:extLst>
          </p:cNvPr>
          <p:cNvSpPr txBox="1"/>
          <p:nvPr/>
        </p:nvSpPr>
        <p:spPr>
          <a:xfrm>
            <a:off x="452459" y="1574434"/>
            <a:ext cx="4438036" cy="39085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 err="1">
                <a:effectLst/>
              </a:rPr>
              <a:t>Complétion</a:t>
            </a:r>
            <a:r>
              <a:rPr lang="en-US" b="1" dirty="0">
                <a:effectLst/>
              </a:rPr>
              <a:t> du code postal : </a:t>
            </a:r>
            <a:r>
              <a:rPr lang="en-US" dirty="0" err="1">
                <a:effectLst/>
              </a:rPr>
              <a:t>Géolocalisation</a:t>
            </a:r>
            <a:r>
              <a:rPr lang="en-US" dirty="0">
                <a:effectLst/>
              </a:rPr>
              <a:t>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effectLst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effectLst/>
              </a:rPr>
              <a:t>Gestion des </a:t>
            </a:r>
            <a:r>
              <a:rPr lang="en-US" b="1" dirty="0" err="1">
                <a:effectLst/>
              </a:rPr>
              <a:t>données</a:t>
            </a:r>
            <a:r>
              <a:rPr lang="en-US" b="1" dirty="0">
                <a:effectLst/>
              </a:rPr>
              <a:t> </a:t>
            </a:r>
            <a:r>
              <a:rPr lang="en-US" b="1" dirty="0" err="1">
                <a:effectLst/>
              </a:rPr>
              <a:t>aberrantes</a:t>
            </a:r>
            <a:r>
              <a:rPr lang="en-US" b="1" dirty="0">
                <a:effectLst/>
              </a:rPr>
              <a:t> </a:t>
            </a:r>
            <a:r>
              <a:rPr lang="en-US" dirty="0">
                <a:effectLst/>
              </a:rPr>
              <a:t>: Suppression des anomalies.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effectLst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 err="1">
                <a:effectLst/>
              </a:rPr>
              <a:t>Filtrage</a:t>
            </a:r>
            <a:r>
              <a:rPr lang="en-US" b="1" dirty="0">
                <a:effectLst/>
              </a:rPr>
              <a:t> des types de </a:t>
            </a:r>
            <a:r>
              <a:rPr lang="en-US" b="1" dirty="0" err="1">
                <a:effectLst/>
              </a:rPr>
              <a:t>bâtiments</a:t>
            </a:r>
            <a:r>
              <a:rPr lang="en-US" b="1" dirty="0">
                <a:effectLst/>
              </a:rPr>
              <a:t> </a:t>
            </a:r>
            <a:r>
              <a:rPr lang="en-US" dirty="0">
                <a:effectLst/>
              </a:rPr>
              <a:t>: Non-</a:t>
            </a:r>
            <a:r>
              <a:rPr lang="en-US" dirty="0" err="1">
                <a:effectLst/>
              </a:rPr>
              <a:t>résidentiel</a:t>
            </a:r>
            <a:r>
              <a:rPr lang="en-US" dirty="0">
                <a:effectLst/>
              </a:rPr>
              <a:t>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effectLst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effectLst/>
              </a:rPr>
              <a:t>Gestion des </a:t>
            </a:r>
            <a:r>
              <a:rPr lang="en-US" b="1" dirty="0" err="1">
                <a:effectLst/>
              </a:rPr>
              <a:t>statuts</a:t>
            </a:r>
            <a:r>
              <a:rPr lang="en-US" b="1" dirty="0">
                <a:effectLst/>
              </a:rPr>
              <a:t> de </a:t>
            </a:r>
            <a:r>
              <a:rPr lang="en-US" b="1" dirty="0" err="1">
                <a:effectLst/>
              </a:rPr>
              <a:t>conformité</a:t>
            </a:r>
            <a:r>
              <a:rPr lang="en-US" b="1" dirty="0">
                <a:effectLst/>
              </a:rPr>
              <a:t> </a:t>
            </a:r>
            <a:r>
              <a:rPr lang="en-US" dirty="0">
                <a:effectLst/>
              </a:rPr>
              <a:t>: Suppression des non-</a:t>
            </a:r>
            <a:r>
              <a:rPr lang="en-US" dirty="0" err="1">
                <a:effectLst/>
              </a:rPr>
              <a:t>conformités</a:t>
            </a:r>
            <a:r>
              <a:rPr lang="en-US" dirty="0">
                <a:effectLst/>
              </a:rPr>
              <a:t>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effectLst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 err="1">
                <a:effectLst/>
              </a:rPr>
              <a:t>Calcul</a:t>
            </a:r>
            <a:r>
              <a:rPr lang="en-US" b="1" dirty="0">
                <a:effectLst/>
              </a:rPr>
              <a:t> du z-score </a:t>
            </a:r>
            <a:r>
              <a:rPr lang="en-US" dirty="0">
                <a:effectLst/>
              </a:rPr>
              <a:t>: </a:t>
            </a:r>
            <a:r>
              <a:rPr lang="en-US" dirty="0" err="1">
                <a:effectLst/>
              </a:rPr>
              <a:t>Normalisation</a:t>
            </a:r>
            <a:r>
              <a:rPr lang="en-US" dirty="0">
                <a:effectLst/>
              </a:rPr>
              <a:t>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effectLst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effectLst/>
              </a:rPr>
              <a:t>Impact de </a:t>
            </a:r>
            <a:r>
              <a:rPr lang="en-US" b="1" dirty="0" err="1">
                <a:effectLst/>
              </a:rPr>
              <a:t>l'emplacement</a:t>
            </a:r>
            <a:r>
              <a:rPr lang="en-US" b="1" dirty="0">
                <a:effectLst/>
              </a:rPr>
              <a:t> </a:t>
            </a:r>
            <a:r>
              <a:rPr lang="en-US" dirty="0">
                <a:effectLst/>
              </a:rPr>
              <a:t>: Centre-</a:t>
            </a:r>
            <a:r>
              <a:rPr lang="en-US" dirty="0" err="1">
                <a:effectLst/>
              </a:rPr>
              <a:t>ville</a:t>
            </a:r>
            <a:r>
              <a:rPr lang="en-US" dirty="0">
                <a:effectLst/>
              </a:rPr>
              <a:t> et </a:t>
            </a:r>
            <a:r>
              <a:rPr lang="en-US" dirty="0" err="1">
                <a:effectLst/>
              </a:rPr>
              <a:t>consommation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élevée</a:t>
            </a:r>
            <a:r>
              <a:rPr lang="en-US" dirty="0">
                <a:effectLst/>
              </a:rPr>
              <a:t>.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4F344CF6-AA2A-9943-9830-9707550B80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3875" y="1782569"/>
            <a:ext cx="7128125" cy="4437256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720EA92-6655-F540-BDA4-E34D89145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sz="1000"/>
              <a:pPr>
                <a:spcAft>
                  <a:spcPts val="600"/>
                </a:spcAft>
              </a:pPr>
              <a:t>6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23063337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>
            <a:extLst>
              <a:ext uri="{FF2B5EF4-FFF2-40B4-BE49-F238E27FC236}">
                <a16:creationId xmlns:a16="http://schemas.microsoft.com/office/drawing/2014/main" id="{D5436FB2-BAD1-2848-8312-9901E2B325FE}"/>
              </a:ext>
            </a:extLst>
          </p:cNvPr>
          <p:cNvSpPr txBox="1"/>
          <p:nvPr/>
        </p:nvSpPr>
        <p:spPr>
          <a:xfrm>
            <a:off x="291619" y="854726"/>
            <a:ext cx="5606357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br>
              <a:rPr lang="fr-FR" dirty="0">
                <a:effectLst/>
                <a:latin typeface="Helvetica Neue" panose="02000503000000020004" pitchFamily="2" charset="0"/>
              </a:rPr>
            </a:br>
            <a:endParaRPr lang="fr-FR" b="1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fr-FR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Ratios énergie (vapeur, électricité, gaz)</a:t>
            </a:r>
          </a:p>
          <a:p>
            <a:pPr>
              <a:buFont typeface="Arial" panose="020B0604020202020204" pitchFamily="34" charset="0"/>
              <a:buChar char="•"/>
            </a:pPr>
            <a:endParaRPr lang="fr-FR" b="1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fr-FR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Binaire énergie principale</a:t>
            </a:r>
          </a:p>
          <a:p>
            <a:pPr>
              <a:buFont typeface="Arial" panose="020B0604020202020204" pitchFamily="34" charset="0"/>
              <a:buChar char="•"/>
            </a:pPr>
            <a:endParaRPr lang="fr-FR" b="1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fr-FR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Logarithme énergie/émissions</a:t>
            </a:r>
          </a:p>
          <a:p>
            <a:pPr>
              <a:buFont typeface="Arial" panose="020B0604020202020204" pitchFamily="34" charset="0"/>
              <a:buChar char="•"/>
            </a:pPr>
            <a:endParaRPr lang="fr-FR" b="1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fr-FR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Ratio stationnement</a:t>
            </a:r>
          </a:p>
          <a:p>
            <a:pPr>
              <a:buFont typeface="Arial" panose="020B0604020202020204" pitchFamily="34" charset="0"/>
              <a:buChar char="•"/>
            </a:pPr>
            <a:endParaRPr lang="fr-FR" b="1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fr-FR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Ratio 2ème/3ème bâtiments</a:t>
            </a:r>
          </a:p>
          <a:p>
            <a:pPr>
              <a:buFont typeface="Arial" panose="020B0604020202020204" pitchFamily="34" charset="0"/>
              <a:buChar char="•"/>
            </a:pPr>
            <a:endParaRPr lang="fr-FR" b="1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fr-FR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Colonnes basées sur ratio bâtiment principal</a:t>
            </a:r>
          </a:p>
          <a:p>
            <a:pPr>
              <a:buFont typeface="Arial" panose="020B0604020202020204" pitchFamily="34" charset="0"/>
              <a:buChar char="•"/>
            </a:pPr>
            <a:endParaRPr lang="fr-FR" b="1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fr-FR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Certification ENERGY STAR</a:t>
            </a:r>
          </a:p>
          <a:p>
            <a:pPr>
              <a:buFont typeface="Arial" panose="020B0604020202020204" pitchFamily="34" charset="0"/>
              <a:buChar char="•"/>
            </a:pPr>
            <a:endParaRPr lang="fr-FR" b="1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fr-FR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Durée certification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1A821BD9-3BFC-994E-9498-274172EA72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6126" y="529217"/>
            <a:ext cx="6532937" cy="6328783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1901376-2F30-E747-8BA0-09C593503E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F52F9B54-E5AE-A545-BD56-DD876BB7F989}"/>
              </a:ext>
            </a:extLst>
          </p:cNvPr>
          <p:cNvSpPr txBox="1"/>
          <p:nvPr/>
        </p:nvSpPr>
        <p:spPr>
          <a:xfrm>
            <a:off x="74283" y="32410"/>
            <a:ext cx="1142641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3200" b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Préparation des données : Feature Engineering  </a:t>
            </a:r>
            <a:endParaRPr lang="fr-FR" sz="3200" b="1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82470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8986D6A-AB86-0146-847F-451EB26690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0A56F94D-C0CF-2146-AA7B-90BE3BF89DDC}"/>
              </a:ext>
            </a:extLst>
          </p:cNvPr>
          <p:cNvSpPr txBox="1"/>
          <p:nvPr/>
        </p:nvSpPr>
        <p:spPr>
          <a:xfrm>
            <a:off x="135269" y="1940138"/>
            <a:ext cx="6955324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fr-FR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Groupes de colonnes : </a:t>
            </a:r>
            <a:r>
              <a:rPr lang="fr-FR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catégorielles, numériques, autres</a:t>
            </a:r>
          </a:p>
          <a:p>
            <a:endParaRPr lang="fr-FR" b="1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fr-FR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Modèle </a:t>
            </a:r>
            <a:r>
              <a:rPr lang="fr-FR" b="1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baseline</a:t>
            </a:r>
            <a:r>
              <a:rPr lang="fr-FR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: </a:t>
            </a:r>
            <a:r>
              <a:rPr lang="fr-FR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Régression linéaire</a:t>
            </a:r>
          </a:p>
          <a:p>
            <a:endParaRPr lang="fr-FR" b="1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fr-FR" b="1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GridSearchCV</a:t>
            </a:r>
            <a:r>
              <a:rPr lang="fr-FR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pour optimiser les paramètres</a:t>
            </a:r>
          </a:p>
          <a:p>
            <a:endParaRPr lang="fr-FR" b="1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fr-FR" b="1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StandardScaler</a:t>
            </a:r>
            <a:r>
              <a:rPr lang="fr-FR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pour normaliser les valeurs</a:t>
            </a:r>
          </a:p>
          <a:p>
            <a:endParaRPr lang="fr-FR" b="1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fr-FR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Encodage catégoriel : </a:t>
            </a:r>
            <a:r>
              <a:rPr lang="fr-FR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Target </a:t>
            </a:r>
            <a:r>
              <a:rPr lang="fr-FR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Encoding</a:t>
            </a:r>
            <a:r>
              <a:rPr lang="fr-FR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fr-FR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OneHot</a:t>
            </a:r>
            <a:r>
              <a:rPr lang="fr-FR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Encoding</a:t>
            </a:r>
            <a:endParaRPr lang="fr-FR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fr-FR" b="1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fr-FR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Évaluation : </a:t>
            </a:r>
            <a:r>
              <a:rPr lang="fr-FR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R², MAE</a:t>
            </a:r>
          </a:p>
          <a:p>
            <a:endParaRPr lang="fr-FR" b="1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fr-FR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Meilleur score : </a:t>
            </a:r>
            <a:r>
              <a:rPr lang="fr-FR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Target </a:t>
            </a:r>
            <a:r>
              <a:rPr lang="fr-FR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Encoding</a:t>
            </a:r>
            <a:endParaRPr lang="fr-FR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838984A2-1AD5-8D41-BA73-F6940AC867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4821" y="1338580"/>
            <a:ext cx="4038600" cy="5519420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05E525A3-56EE-324C-842F-120754FFE432}"/>
              </a:ext>
            </a:extLst>
          </p:cNvPr>
          <p:cNvSpPr txBox="1"/>
          <p:nvPr/>
        </p:nvSpPr>
        <p:spPr>
          <a:xfrm>
            <a:off x="225803" y="317243"/>
            <a:ext cx="1033226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800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Modélisations : </a:t>
            </a:r>
            <a:r>
              <a:rPr lang="fr-FR" sz="28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Régression linéaire</a:t>
            </a:r>
          </a:p>
          <a:p>
            <a:endParaRPr lang="fr-FR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Formation Machine Learning Avancé | Human Coders Formations">
            <a:extLst>
              <a:ext uri="{FF2B5EF4-FFF2-40B4-BE49-F238E27FC236}">
                <a16:creationId xmlns:a16="http://schemas.microsoft.com/office/drawing/2014/main" id="{129166E3-301A-8D41-B789-4F40EDB4DA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0734" y="250013"/>
            <a:ext cx="1459089" cy="785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001F499D-8DE6-DD45-BC9E-C12DDE2D75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9730" y="4635500"/>
            <a:ext cx="2374900" cy="222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4094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ZoneTexte 11">
            <a:extLst>
              <a:ext uri="{FF2B5EF4-FFF2-40B4-BE49-F238E27FC236}">
                <a16:creationId xmlns:a16="http://schemas.microsoft.com/office/drawing/2014/main" id="{05E525A3-56EE-324C-842F-120754FFE432}"/>
              </a:ext>
            </a:extLst>
          </p:cNvPr>
          <p:cNvSpPr txBox="1"/>
          <p:nvPr/>
        </p:nvSpPr>
        <p:spPr>
          <a:xfrm>
            <a:off x="225803" y="317243"/>
            <a:ext cx="1033226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800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Modélisations : </a:t>
            </a:r>
            <a:r>
              <a:rPr lang="fr-FR" sz="28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fr-FR" sz="28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ElasticNet</a:t>
            </a:r>
            <a:r>
              <a:rPr lang="fr-FR" sz="28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Lasso, Ridge</a:t>
            </a:r>
          </a:p>
          <a:p>
            <a:endParaRPr lang="fr-FR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96707765-11E3-F642-B554-9E09DF2D46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2798" y="313455"/>
            <a:ext cx="4153399" cy="6483813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8986D6A-AB86-0146-847F-451EB26690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35931"/>
            <a:ext cx="2743200" cy="365125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2FE5B7D-9036-C949-A990-DF3D64F3F7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6699" y="2449449"/>
            <a:ext cx="4029389" cy="3073764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0A56F94D-C0CF-2146-AA7B-90BE3BF89DDC}"/>
              </a:ext>
            </a:extLst>
          </p:cNvPr>
          <p:cNvSpPr txBox="1"/>
          <p:nvPr/>
        </p:nvSpPr>
        <p:spPr>
          <a:xfrm>
            <a:off x="304825" y="1949526"/>
            <a:ext cx="695532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fr-FR" sz="24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Modèles linéaires </a:t>
            </a:r>
            <a:r>
              <a:rPr lang="fr-FR" sz="2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fr-FR" sz="24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ElasticNet</a:t>
            </a:r>
            <a:r>
              <a:rPr lang="fr-FR" sz="2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Lasso, Ridge</a:t>
            </a:r>
          </a:p>
          <a:p>
            <a:pPr>
              <a:buFont typeface="Arial" panose="020B0604020202020204" pitchFamily="34" charset="0"/>
              <a:buChar char="•"/>
            </a:pPr>
            <a:endParaRPr lang="fr-FR" sz="24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fr-FR" sz="2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Paramètres optimaux </a:t>
            </a:r>
            <a:endParaRPr lang="fr-FR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fr-FR" sz="24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fr-FR" sz="2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Temps d'entraînement</a:t>
            </a:r>
          </a:p>
          <a:p>
            <a:pPr>
              <a:buFont typeface="Arial" panose="020B0604020202020204" pitchFamily="34" charset="0"/>
              <a:buChar char="•"/>
            </a:pPr>
            <a:endParaRPr lang="fr-FR" sz="24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fr-FR" sz="2400" b="1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ElasticNet</a:t>
            </a:r>
            <a:r>
              <a:rPr lang="fr-FR" sz="2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: meilleure méthode</a:t>
            </a:r>
          </a:p>
          <a:p>
            <a:pPr>
              <a:buFont typeface="Arial" panose="020B0604020202020204" pitchFamily="34" charset="0"/>
              <a:buChar char="•"/>
            </a:pPr>
            <a:endParaRPr lang="fr-FR" sz="24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fr-FR" sz="2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Combinaison de Lasso et Ridge</a:t>
            </a:r>
          </a:p>
          <a:p>
            <a:endParaRPr lang="fr-FR" sz="24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7974707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510</TotalTime>
  <Words>773</Words>
  <Application>Microsoft Macintosh PowerPoint</Application>
  <PresentationFormat>Grand écran</PresentationFormat>
  <Paragraphs>180</Paragraphs>
  <Slides>15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15</vt:i4>
      </vt:variant>
    </vt:vector>
  </HeadingPairs>
  <TitlesOfParts>
    <vt:vector size="21" baseType="lpstr">
      <vt:lpstr>Arial</vt:lpstr>
      <vt:lpstr>Calibri</vt:lpstr>
      <vt:lpstr>Calibri Light</vt:lpstr>
      <vt:lpstr>Helvetica Neue</vt:lpstr>
      <vt:lpstr>Söhne</vt:lpstr>
      <vt:lpstr>Thème Office</vt:lpstr>
      <vt:lpstr>Anticipation de la consommation d’energie et des émissions de CO2</vt:lpstr>
      <vt:lpstr>Objectif</vt:lpstr>
      <vt:lpstr>Table des matières </vt:lpstr>
      <vt:lpstr> Ce jeu de données Données accessibles sur https://data.seattle.gov/ 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Anticipation de la consommation d’energie et des émissions de CO2</dc:title>
  <dc:creator>4457</dc:creator>
  <cp:lastModifiedBy>4457</cp:lastModifiedBy>
  <cp:revision>2</cp:revision>
  <dcterms:created xsi:type="dcterms:W3CDTF">2023-06-26T08:01:25Z</dcterms:created>
  <dcterms:modified xsi:type="dcterms:W3CDTF">2023-06-28T16:35:51Z</dcterms:modified>
</cp:coreProperties>
</file>